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handoutMasterIdLst>
    <p:handoutMasterId r:id="rId66"/>
  </p:handoutMasterIdLst>
  <p:sldIdLst>
    <p:sldId id="257" r:id="rId2"/>
    <p:sldId id="668" r:id="rId3"/>
    <p:sldId id="614" r:id="rId4"/>
    <p:sldId id="616" r:id="rId5"/>
    <p:sldId id="737" r:id="rId6"/>
    <p:sldId id="618" r:id="rId7"/>
    <p:sldId id="557" r:id="rId8"/>
    <p:sldId id="558" r:id="rId9"/>
    <p:sldId id="709" r:id="rId10"/>
    <p:sldId id="683" r:id="rId11"/>
    <p:sldId id="684" r:id="rId12"/>
    <p:sldId id="685" r:id="rId13"/>
    <p:sldId id="710" r:id="rId14"/>
    <p:sldId id="711" r:id="rId15"/>
    <p:sldId id="712" r:id="rId16"/>
    <p:sldId id="713" r:id="rId17"/>
    <p:sldId id="740" r:id="rId18"/>
    <p:sldId id="714" r:id="rId19"/>
    <p:sldId id="533" r:id="rId20"/>
    <p:sldId id="661" r:id="rId21"/>
    <p:sldId id="613" r:id="rId22"/>
    <p:sldId id="536" r:id="rId23"/>
    <p:sldId id="537" r:id="rId24"/>
    <p:sldId id="721" r:id="rId25"/>
    <p:sldId id="720" r:id="rId26"/>
    <p:sldId id="715" r:id="rId27"/>
    <p:sldId id="716" r:id="rId28"/>
    <p:sldId id="717" r:id="rId29"/>
    <p:sldId id="718" r:id="rId30"/>
    <p:sldId id="719" r:id="rId31"/>
    <p:sldId id="633" r:id="rId32"/>
    <p:sldId id="695" r:id="rId33"/>
    <p:sldId id="696" r:id="rId34"/>
    <p:sldId id="697" r:id="rId35"/>
    <p:sldId id="698" r:id="rId36"/>
    <p:sldId id="699" r:id="rId37"/>
    <p:sldId id="700" r:id="rId38"/>
    <p:sldId id="701" r:id="rId39"/>
    <p:sldId id="702" r:id="rId40"/>
    <p:sldId id="703" r:id="rId41"/>
    <p:sldId id="704" r:id="rId42"/>
    <p:sldId id="634" r:id="rId43"/>
    <p:sldId id="635" r:id="rId44"/>
    <p:sldId id="708" r:id="rId45"/>
    <p:sldId id="687" r:id="rId46"/>
    <p:sldId id="688" r:id="rId47"/>
    <p:sldId id="728" r:id="rId48"/>
    <p:sldId id="727" r:id="rId49"/>
    <p:sldId id="724" r:id="rId50"/>
    <p:sldId id="725" r:id="rId51"/>
    <p:sldId id="689" r:id="rId52"/>
    <p:sldId id="692" r:id="rId53"/>
    <p:sldId id="729" r:id="rId54"/>
    <p:sldId id="730" r:id="rId55"/>
    <p:sldId id="731" r:id="rId56"/>
    <p:sldId id="733" r:id="rId57"/>
    <p:sldId id="732" r:id="rId58"/>
    <p:sldId id="734" r:id="rId59"/>
    <p:sldId id="735" r:id="rId60"/>
    <p:sldId id="736" r:id="rId61"/>
    <p:sldId id="739" r:id="rId62"/>
    <p:sldId id="738" r:id="rId63"/>
    <p:sldId id="383" r:id="rId6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64F"/>
    <a:srgbClr val="2C399A"/>
    <a:srgbClr val="156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9" autoAdjust="0"/>
    <p:restoredTop sz="94660"/>
  </p:normalViewPr>
  <p:slideViewPr>
    <p:cSldViewPr>
      <p:cViewPr>
        <p:scale>
          <a:sx n="74" d="100"/>
          <a:sy n="74" d="100"/>
        </p:scale>
        <p:origin x="-1806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3C1E6-FE2D-43FD-9580-DA0F3D45DE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2B679E2-09EC-44BB-B0BE-78BC14E128D3}">
      <dgm:prSet phldrT="[Texto]"/>
      <dgm:spPr/>
      <dgm:t>
        <a:bodyPr/>
        <a:lstStyle/>
        <a:p>
          <a:r>
            <a:rPr lang="pt-BR" dirty="0" smtClean="0"/>
            <a:t>Seguridade Social</a:t>
          </a:r>
          <a:endParaRPr lang="pt-BR" dirty="0"/>
        </a:p>
      </dgm:t>
    </dgm:pt>
    <dgm:pt modelId="{D4468A19-B172-4FE2-97C0-DE036528A9CB}" type="parTrans" cxnId="{B586AB33-003A-4BCD-8602-A0E708F1AFE9}">
      <dgm:prSet/>
      <dgm:spPr/>
      <dgm:t>
        <a:bodyPr/>
        <a:lstStyle/>
        <a:p>
          <a:endParaRPr lang="pt-BR"/>
        </a:p>
      </dgm:t>
    </dgm:pt>
    <dgm:pt modelId="{AC6A7721-F982-46B4-A4C7-CDF78F2F48AC}" type="sibTrans" cxnId="{B586AB33-003A-4BCD-8602-A0E708F1AFE9}">
      <dgm:prSet/>
      <dgm:spPr/>
      <dgm:t>
        <a:bodyPr/>
        <a:lstStyle/>
        <a:p>
          <a:endParaRPr lang="pt-BR"/>
        </a:p>
      </dgm:t>
    </dgm:pt>
    <dgm:pt modelId="{57787291-56A8-424E-ADD0-7C54C844DE36}">
      <dgm:prSet phldrT="[Texto]"/>
      <dgm:spPr/>
      <dgm:t>
        <a:bodyPr/>
        <a:lstStyle/>
        <a:p>
          <a:r>
            <a:rPr lang="pt-BR" dirty="0" smtClean="0"/>
            <a:t>Saúde</a:t>
          </a:r>
          <a:endParaRPr lang="pt-BR" dirty="0"/>
        </a:p>
      </dgm:t>
    </dgm:pt>
    <dgm:pt modelId="{596C895C-4D43-4CB1-8800-354E3B332C3E}" type="parTrans" cxnId="{B7388198-D2D8-4CF8-9A2D-6226DF315C0A}">
      <dgm:prSet/>
      <dgm:spPr/>
      <dgm:t>
        <a:bodyPr/>
        <a:lstStyle/>
        <a:p>
          <a:endParaRPr lang="pt-BR"/>
        </a:p>
      </dgm:t>
    </dgm:pt>
    <dgm:pt modelId="{A20BC59C-475E-4FD9-828A-199A0737FC52}" type="sibTrans" cxnId="{B7388198-D2D8-4CF8-9A2D-6226DF315C0A}">
      <dgm:prSet/>
      <dgm:spPr/>
      <dgm:t>
        <a:bodyPr/>
        <a:lstStyle/>
        <a:p>
          <a:endParaRPr lang="pt-BR"/>
        </a:p>
      </dgm:t>
    </dgm:pt>
    <dgm:pt modelId="{BB1A06A4-F1C2-4F36-84A5-14818FA31B48}">
      <dgm:prSet phldrT="[Texto]"/>
      <dgm:spPr/>
      <dgm:t>
        <a:bodyPr/>
        <a:lstStyle/>
        <a:p>
          <a:r>
            <a:rPr lang="pt-BR" dirty="0" smtClean="0"/>
            <a:t>Assistência</a:t>
          </a:r>
          <a:endParaRPr lang="pt-BR" dirty="0"/>
        </a:p>
      </dgm:t>
    </dgm:pt>
    <dgm:pt modelId="{805E05F8-4546-4B64-B9FE-66EB4ED0D9BE}" type="parTrans" cxnId="{B7D4D44E-2512-44C9-8E99-2D59170DA151}">
      <dgm:prSet/>
      <dgm:spPr/>
      <dgm:t>
        <a:bodyPr/>
        <a:lstStyle/>
        <a:p>
          <a:endParaRPr lang="pt-BR"/>
        </a:p>
      </dgm:t>
    </dgm:pt>
    <dgm:pt modelId="{2BECF48D-A6A3-4004-8D2B-B062DF0D3DF2}" type="sibTrans" cxnId="{B7D4D44E-2512-44C9-8E99-2D59170DA151}">
      <dgm:prSet/>
      <dgm:spPr/>
      <dgm:t>
        <a:bodyPr/>
        <a:lstStyle/>
        <a:p>
          <a:endParaRPr lang="pt-BR"/>
        </a:p>
      </dgm:t>
    </dgm:pt>
    <dgm:pt modelId="{5A9E58B5-B453-4091-9773-F68061CD775B}">
      <dgm:prSet phldrT="[Texto]"/>
      <dgm:spPr/>
      <dgm:t>
        <a:bodyPr/>
        <a:lstStyle/>
        <a:p>
          <a:r>
            <a:rPr lang="pt-BR" dirty="0" smtClean="0"/>
            <a:t>Previdência</a:t>
          </a:r>
          <a:endParaRPr lang="pt-BR" dirty="0"/>
        </a:p>
      </dgm:t>
    </dgm:pt>
    <dgm:pt modelId="{5A0A3692-83FB-4141-A96F-961CF2C1DACD}" type="parTrans" cxnId="{518F7A7E-6951-478C-AD10-99BDADA91407}">
      <dgm:prSet/>
      <dgm:spPr/>
      <dgm:t>
        <a:bodyPr/>
        <a:lstStyle/>
        <a:p>
          <a:endParaRPr lang="pt-BR"/>
        </a:p>
      </dgm:t>
    </dgm:pt>
    <dgm:pt modelId="{A0E5F225-36C2-4D57-97FC-4197F2ACAEF9}" type="sibTrans" cxnId="{518F7A7E-6951-478C-AD10-99BDADA91407}">
      <dgm:prSet/>
      <dgm:spPr/>
      <dgm:t>
        <a:bodyPr/>
        <a:lstStyle/>
        <a:p>
          <a:endParaRPr lang="pt-BR"/>
        </a:p>
      </dgm:t>
    </dgm:pt>
    <dgm:pt modelId="{B1F00BDB-0FEB-44D7-934F-D12769941B60}" type="pres">
      <dgm:prSet presAssocID="{8BB3C1E6-FE2D-43FD-9580-DA0F3D45DE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554D2A6-E7F1-498F-A15B-7E08587DEDC6}" type="pres">
      <dgm:prSet presAssocID="{32B679E2-09EC-44BB-B0BE-78BC14E128D3}" presName="hierRoot1" presStyleCnt="0">
        <dgm:presLayoutVars>
          <dgm:hierBranch val="init"/>
        </dgm:presLayoutVars>
      </dgm:prSet>
      <dgm:spPr/>
    </dgm:pt>
    <dgm:pt modelId="{2B6E447A-B322-437D-9ADF-8BFB2816DFE0}" type="pres">
      <dgm:prSet presAssocID="{32B679E2-09EC-44BB-B0BE-78BC14E128D3}" presName="rootComposite1" presStyleCnt="0"/>
      <dgm:spPr/>
    </dgm:pt>
    <dgm:pt modelId="{D23A51BF-06B5-440A-BF3C-4BB9D8A2E10C}" type="pres">
      <dgm:prSet presAssocID="{32B679E2-09EC-44BB-B0BE-78BC14E128D3}" presName="rootText1" presStyleLbl="node0" presStyleIdx="0" presStyleCnt="1" custLinFactNeighborX="-879" custLinFactNeighborY="-5483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E95ADB0-AA21-4C7B-B198-740C0662F528}" type="pres">
      <dgm:prSet presAssocID="{32B679E2-09EC-44BB-B0BE-78BC14E128D3}" presName="rootConnector1" presStyleLbl="node1" presStyleIdx="0" presStyleCnt="0"/>
      <dgm:spPr/>
      <dgm:t>
        <a:bodyPr/>
        <a:lstStyle/>
        <a:p>
          <a:endParaRPr lang="pt-BR"/>
        </a:p>
      </dgm:t>
    </dgm:pt>
    <dgm:pt modelId="{8A295B13-FA76-438A-8697-B7251296A0E1}" type="pres">
      <dgm:prSet presAssocID="{32B679E2-09EC-44BB-B0BE-78BC14E128D3}" presName="hierChild2" presStyleCnt="0"/>
      <dgm:spPr/>
    </dgm:pt>
    <dgm:pt modelId="{329535D5-57C3-4F95-9D01-CEAFE816F2C5}" type="pres">
      <dgm:prSet presAssocID="{596C895C-4D43-4CB1-8800-354E3B332C3E}" presName="Name37" presStyleLbl="parChTrans1D2" presStyleIdx="0" presStyleCnt="3"/>
      <dgm:spPr/>
      <dgm:t>
        <a:bodyPr/>
        <a:lstStyle/>
        <a:p>
          <a:endParaRPr lang="pt-BR"/>
        </a:p>
      </dgm:t>
    </dgm:pt>
    <dgm:pt modelId="{FB50A54B-1AD5-4927-929C-A692DFF2DBEA}" type="pres">
      <dgm:prSet presAssocID="{57787291-56A8-424E-ADD0-7C54C844DE36}" presName="hierRoot2" presStyleCnt="0">
        <dgm:presLayoutVars>
          <dgm:hierBranch val="init"/>
        </dgm:presLayoutVars>
      </dgm:prSet>
      <dgm:spPr/>
    </dgm:pt>
    <dgm:pt modelId="{7868EE31-09AE-476B-81B1-C6D3BD0299C4}" type="pres">
      <dgm:prSet presAssocID="{57787291-56A8-424E-ADD0-7C54C844DE36}" presName="rootComposite" presStyleCnt="0"/>
      <dgm:spPr/>
    </dgm:pt>
    <dgm:pt modelId="{7D35BDDB-52E6-440A-B90E-D3B40FDF297E}" type="pres">
      <dgm:prSet presAssocID="{57787291-56A8-424E-ADD0-7C54C844DE36}" presName="rootText" presStyleLbl="node2" presStyleIdx="0" presStyleCnt="3" custLinFactNeighborX="407" custLinFactNeighborY="-52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4082889-9EB8-48B9-9A6F-DCFEA4D01DB2}" type="pres">
      <dgm:prSet presAssocID="{57787291-56A8-424E-ADD0-7C54C844DE36}" presName="rootConnector" presStyleLbl="node2" presStyleIdx="0" presStyleCnt="3"/>
      <dgm:spPr/>
      <dgm:t>
        <a:bodyPr/>
        <a:lstStyle/>
        <a:p>
          <a:endParaRPr lang="pt-BR"/>
        </a:p>
      </dgm:t>
    </dgm:pt>
    <dgm:pt modelId="{AEE951A3-58BF-4170-89F5-ED7AFC04E9C5}" type="pres">
      <dgm:prSet presAssocID="{57787291-56A8-424E-ADD0-7C54C844DE36}" presName="hierChild4" presStyleCnt="0"/>
      <dgm:spPr/>
    </dgm:pt>
    <dgm:pt modelId="{26A20A81-FA55-418A-96C0-405BBA50B73C}" type="pres">
      <dgm:prSet presAssocID="{57787291-56A8-424E-ADD0-7C54C844DE36}" presName="hierChild5" presStyleCnt="0"/>
      <dgm:spPr/>
    </dgm:pt>
    <dgm:pt modelId="{F3B26D33-7586-4E26-B691-A4E5985B0A2D}" type="pres">
      <dgm:prSet presAssocID="{805E05F8-4546-4B64-B9FE-66EB4ED0D9BE}" presName="Name37" presStyleLbl="parChTrans1D2" presStyleIdx="1" presStyleCnt="3"/>
      <dgm:spPr/>
      <dgm:t>
        <a:bodyPr/>
        <a:lstStyle/>
        <a:p>
          <a:endParaRPr lang="pt-BR"/>
        </a:p>
      </dgm:t>
    </dgm:pt>
    <dgm:pt modelId="{7C794F27-717B-41D4-BEC9-FEF1A8F6E5BC}" type="pres">
      <dgm:prSet presAssocID="{BB1A06A4-F1C2-4F36-84A5-14818FA31B48}" presName="hierRoot2" presStyleCnt="0">
        <dgm:presLayoutVars>
          <dgm:hierBranch val="init"/>
        </dgm:presLayoutVars>
      </dgm:prSet>
      <dgm:spPr/>
    </dgm:pt>
    <dgm:pt modelId="{24DD20FE-0413-4E9E-B5FE-E3C429E1A248}" type="pres">
      <dgm:prSet presAssocID="{BB1A06A4-F1C2-4F36-84A5-14818FA31B48}" presName="rootComposite" presStyleCnt="0"/>
      <dgm:spPr/>
    </dgm:pt>
    <dgm:pt modelId="{C947CB49-CB02-4350-936D-4DF240C36069}" type="pres">
      <dgm:prSet presAssocID="{BB1A06A4-F1C2-4F36-84A5-14818FA31B48}" presName="rootText" presStyleLbl="node2" presStyleIdx="1" presStyleCnt="3" custLinFactNeighborX="-879" custLinFactNeighborY="-52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490C2B-D702-402E-BAB2-11A6F5CBE3E2}" type="pres">
      <dgm:prSet presAssocID="{BB1A06A4-F1C2-4F36-84A5-14818FA31B48}" presName="rootConnector" presStyleLbl="node2" presStyleIdx="1" presStyleCnt="3"/>
      <dgm:spPr/>
      <dgm:t>
        <a:bodyPr/>
        <a:lstStyle/>
        <a:p>
          <a:endParaRPr lang="pt-BR"/>
        </a:p>
      </dgm:t>
    </dgm:pt>
    <dgm:pt modelId="{7AB5403A-A74C-49B6-AEEE-B72250733D47}" type="pres">
      <dgm:prSet presAssocID="{BB1A06A4-F1C2-4F36-84A5-14818FA31B48}" presName="hierChild4" presStyleCnt="0"/>
      <dgm:spPr/>
    </dgm:pt>
    <dgm:pt modelId="{5FDE07D3-15CB-4D02-9C9D-A4C59E471E62}" type="pres">
      <dgm:prSet presAssocID="{BB1A06A4-F1C2-4F36-84A5-14818FA31B48}" presName="hierChild5" presStyleCnt="0"/>
      <dgm:spPr/>
    </dgm:pt>
    <dgm:pt modelId="{EB8482BC-8D95-4CB6-AC0F-3759C5A426B8}" type="pres">
      <dgm:prSet presAssocID="{5A0A3692-83FB-4141-A96F-961CF2C1DACD}" presName="Name37" presStyleLbl="parChTrans1D2" presStyleIdx="2" presStyleCnt="3"/>
      <dgm:spPr/>
      <dgm:t>
        <a:bodyPr/>
        <a:lstStyle/>
        <a:p>
          <a:endParaRPr lang="pt-BR"/>
        </a:p>
      </dgm:t>
    </dgm:pt>
    <dgm:pt modelId="{E7E53985-71DE-478D-93F6-C247F3687A5C}" type="pres">
      <dgm:prSet presAssocID="{5A9E58B5-B453-4091-9773-F68061CD775B}" presName="hierRoot2" presStyleCnt="0">
        <dgm:presLayoutVars>
          <dgm:hierBranch val="init"/>
        </dgm:presLayoutVars>
      </dgm:prSet>
      <dgm:spPr/>
    </dgm:pt>
    <dgm:pt modelId="{2542842D-B2E9-4CDD-9BE1-8D9ED81D593F}" type="pres">
      <dgm:prSet presAssocID="{5A9E58B5-B453-4091-9773-F68061CD775B}" presName="rootComposite" presStyleCnt="0"/>
      <dgm:spPr/>
    </dgm:pt>
    <dgm:pt modelId="{B0017386-FE1A-4A83-B2AD-8214D4FBD9B0}" type="pres">
      <dgm:prSet presAssocID="{5A9E58B5-B453-4091-9773-F68061CD775B}" presName="rootText" presStyleLbl="node2" presStyleIdx="2" presStyleCnt="3" custLinFactNeighborX="829" custLinFactNeighborY="-52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431E1C4-099A-4378-A9C0-A555B0F6900B}" type="pres">
      <dgm:prSet presAssocID="{5A9E58B5-B453-4091-9773-F68061CD775B}" presName="rootConnector" presStyleLbl="node2" presStyleIdx="2" presStyleCnt="3"/>
      <dgm:spPr/>
      <dgm:t>
        <a:bodyPr/>
        <a:lstStyle/>
        <a:p>
          <a:endParaRPr lang="pt-BR"/>
        </a:p>
      </dgm:t>
    </dgm:pt>
    <dgm:pt modelId="{C80D3787-07C1-4366-9A66-50C9052556DB}" type="pres">
      <dgm:prSet presAssocID="{5A9E58B5-B453-4091-9773-F68061CD775B}" presName="hierChild4" presStyleCnt="0"/>
      <dgm:spPr/>
    </dgm:pt>
    <dgm:pt modelId="{CB3B2544-32DD-488B-9A0A-2CD62B68CA9B}" type="pres">
      <dgm:prSet presAssocID="{5A9E58B5-B453-4091-9773-F68061CD775B}" presName="hierChild5" presStyleCnt="0"/>
      <dgm:spPr/>
    </dgm:pt>
    <dgm:pt modelId="{86AF6F0B-F781-426B-BBDD-267AE65406F9}" type="pres">
      <dgm:prSet presAssocID="{32B679E2-09EC-44BB-B0BE-78BC14E128D3}" presName="hierChild3" presStyleCnt="0"/>
      <dgm:spPr/>
    </dgm:pt>
  </dgm:ptLst>
  <dgm:cxnLst>
    <dgm:cxn modelId="{82E168A5-3E09-4480-B693-6891507CB061}" type="presOf" srcId="{5A9E58B5-B453-4091-9773-F68061CD775B}" destId="{B0017386-FE1A-4A83-B2AD-8214D4FBD9B0}" srcOrd="0" destOrd="0" presId="urn:microsoft.com/office/officeart/2005/8/layout/orgChart1"/>
    <dgm:cxn modelId="{F6FAA1D5-A68D-46EE-8D01-9910A8F4715E}" type="presOf" srcId="{57787291-56A8-424E-ADD0-7C54C844DE36}" destId="{C4082889-9EB8-48B9-9A6F-DCFEA4D01DB2}" srcOrd="1" destOrd="0" presId="urn:microsoft.com/office/officeart/2005/8/layout/orgChart1"/>
    <dgm:cxn modelId="{44A87AB5-2902-4F61-94C8-1423A7CFED12}" type="presOf" srcId="{32B679E2-09EC-44BB-B0BE-78BC14E128D3}" destId="{D23A51BF-06B5-440A-BF3C-4BB9D8A2E10C}" srcOrd="0" destOrd="0" presId="urn:microsoft.com/office/officeart/2005/8/layout/orgChart1"/>
    <dgm:cxn modelId="{B7388198-D2D8-4CF8-9A2D-6226DF315C0A}" srcId="{32B679E2-09EC-44BB-B0BE-78BC14E128D3}" destId="{57787291-56A8-424E-ADD0-7C54C844DE36}" srcOrd="0" destOrd="0" parTransId="{596C895C-4D43-4CB1-8800-354E3B332C3E}" sibTransId="{A20BC59C-475E-4FD9-828A-199A0737FC52}"/>
    <dgm:cxn modelId="{A609AD65-23F4-44EA-A60E-6034033277AB}" type="presOf" srcId="{BB1A06A4-F1C2-4F36-84A5-14818FA31B48}" destId="{C947CB49-CB02-4350-936D-4DF240C36069}" srcOrd="0" destOrd="0" presId="urn:microsoft.com/office/officeart/2005/8/layout/orgChart1"/>
    <dgm:cxn modelId="{C4309BE4-4E93-412C-AA35-DBF02E67C074}" type="presOf" srcId="{5A0A3692-83FB-4141-A96F-961CF2C1DACD}" destId="{EB8482BC-8D95-4CB6-AC0F-3759C5A426B8}" srcOrd="0" destOrd="0" presId="urn:microsoft.com/office/officeart/2005/8/layout/orgChart1"/>
    <dgm:cxn modelId="{1314610D-A169-4E53-94C9-AFF03B24061E}" type="presOf" srcId="{57787291-56A8-424E-ADD0-7C54C844DE36}" destId="{7D35BDDB-52E6-440A-B90E-D3B40FDF297E}" srcOrd="0" destOrd="0" presId="urn:microsoft.com/office/officeart/2005/8/layout/orgChart1"/>
    <dgm:cxn modelId="{919F34CA-B007-4D12-91C3-5A6C90194894}" type="presOf" srcId="{5A9E58B5-B453-4091-9773-F68061CD775B}" destId="{7431E1C4-099A-4378-A9C0-A555B0F6900B}" srcOrd="1" destOrd="0" presId="urn:microsoft.com/office/officeart/2005/8/layout/orgChart1"/>
    <dgm:cxn modelId="{42A95FD5-1681-42A4-8D97-16C9E6C3C5BA}" type="presOf" srcId="{596C895C-4D43-4CB1-8800-354E3B332C3E}" destId="{329535D5-57C3-4F95-9D01-CEAFE816F2C5}" srcOrd="0" destOrd="0" presId="urn:microsoft.com/office/officeart/2005/8/layout/orgChart1"/>
    <dgm:cxn modelId="{39ED15A9-47AB-428B-A851-4DE50EEE3719}" type="presOf" srcId="{BB1A06A4-F1C2-4F36-84A5-14818FA31B48}" destId="{85490C2B-D702-402E-BAB2-11A6F5CBE3E2}" srcOrd="1" destOrd="0" presId="urn:microsoft.com/office/officeart/2005/8/layout/orgChart1"/>
    <dgm:cxn modelId="{407B9356-561F-4FF1-8176-92B2627CECF9}" type="presOf" srcId="{32B679E2-09EC-44BB-B0BE-78BC14E128D3}" destId="{EE95ADB0-AA21-4C7B-B198-740C0662F528}" srcOrd="1" destOrd="0" presId="urn:microsoft.com/office/officeart/2005/8/layout/orgChart1"/>
    <dgm:cxn modelId="{B586AB33-003A-4BCD-8602-A0E708F1AFE9}" srcId="{8BB3C1E6-FE2D-43FD-9580-DA0F3D45DE3E}" destId="{32B679E2-09EC-44BB-B0BE-78BC14E128D3}" srcOrd="0" destOrd="0" parTransId="{D4468A19-B172-4FE2-97C0-DE036528A9CB}" sibTransId="{AC6A7721-F982-46B4-A4C7-CDF78F2F48AC}"/>
    <dgm:cxn modelId="{91816463-A5F2-4627-9F41-118DF2FAB5D0}" type="presOf" srcId="{8BB3C1E6-FE2D-43FD-9580-DA0F3D45DE3E}" destId="{B1F00BDB-0FEB-44D7-934F-D12769941B60}" srcOrd="0" destOrd="0" presId="urn:microsoft.com/office/officeart/2005/8/layout/orgChart1"/>
    <dgm:cxn modelId="{518F7A7E-6951-478C-AD10-99BDADA91407}" srcId="{32B679E2-09EC-44BB-B0BE-78BC14E128D3}" destId="{5A9E58B5-B453-4091-9773-F68061CD775B}" srcOrd="2" destOrd="0" parTransId="{5A0A3692-83FB-4141-A96F-961CF2C1DACD}" sibTransId="{A0E5F225-36C2-4D57-97FC-4197F2ACAEF9}"/>
    <dgm:cxn modelId="{B7D4D44E-2512-44C9-8E99-2D59170DA151}" srcId="{32B679E2-09EC-44BB-B0BE-78BC14E128D3}" destId="{BB1A06A4-F1C2-4F36-84A5-14818FA31B48}" srcOrd="1" destOrd="0" parTransId="{805E05F8-4546-4B64-B9FE-66EB4ED0D9BE}" sibTransId="{2BECF48D-A6A3-4004-8D2B-B062DF0D3DF2}"/>
    <dgm:cxn modelId="{0326A9FE-AE60-481A-8AAC-AC26B1BC3217}" type="presOf" srcId="{805E05F8-4546-4B64-B9FE-66EB4ED0D9BE}" destId="{F3B26D33-7586-4E26-B691-A4E5985B0A2D}" srcOrd="0" destOrd="0" presId="urn:microsoft.com/office/officeart/2005/8/layout/orgChart1"/>
    <dgm:cxn modelId="{18FA8EF2-026C-41F8-9305-77F868495A59}" type="presParOf" srcId="{B1F00BDB-0FEB-44D7-934F-D12769941B60}" destId="{7554D2A6-E7F1-498F-A15B-7E08587DEDC6}" srcOrd="0" destOrd="0" presId="urn:microsoft.com/office/officeart/2005/8/layout/orgChart1"/>
    <dgm:cxn modelId="{8D3AF8AF-64BE-4DA0-A52A-DA102C3B46DA}" type="presParOf" srcId="{7554D2A6-E7F1-498F-A15B-7E08587DEDC6}" destId="{2B6E447A-B322-437D-9ADF-8BFB2816DFE0}" srcOrd="0" destOrd="0" presId="urn:microsoft.com/office/officeart/2005/8/layout/orgChart1"/>
    <dgm:cxn modelId="{E479B416-15D8-4BDA-8E95-D77801F2F2E5}" type="presParOf" srcId="{2B6E447A-B322-437D-9ADF-8BFB2816DFE0}" destId="{D23A51BF-06B5-440A-BF3C-4BB9D8A2E10C}" srcOrd="0" destOrd="0" presId="urn:microsoft.com/office/officeart/2005/8/layout/orgChart1"/>
    <dgm:cxn modelId="{5DB66D07-97BB-4B4E-BE11-405155695385}" type="presParOf" srcId="{2B6E447A-B322-437D-9ADF-8BFB2816DFE0}" destId="{EE95ADB0-AA21-4C7B-B198-740C0662F528}" srcOrd="1" destOrd="0" presId="urn:microsoft.com/office/officeart/2005/8/layout/orgChart1"/>
    <dgm:cxn modelId="{A0A061A8-49C5-4497-8326-41030546F7B5}" type="presParOf" srcId="{7554D2A6-E7F1-498F-A15B-7E08587DEDC6}" destId="{8A295B13-FA76-438A-8697-B7251296A0E1}" srcOrd="1" destOrd="0" presId="urn:microsoft.com/office/officeart/2005/8/layout/orgChart1"/>
    <dgm:cxn modelId="{D4578CFB-8B70-4153-AAB7-E735BCD2415F}" type="presParOf" srcId="{8A295B13-FA76-438A-8697-B7251296A0E1}" destId="{329535D5-57C3-4F95-9D01-CEAFE816F2C5}" srcOrd="0" destOrd="0" presId="urn:microsoft.com/office/officeart/2005/8/layout/orgChart1"/>
    <dgm:cxn modelId="{66E884E8-C9E4-4DB3-945A-CC8D87D2472D}" type="presParOf" srcId="{8A295B13-FA76-438A-8697-B7251296A0E1}" destId="{FB50A54B-1AD5-4927-929C-A692DFF2DBEA}" srcOrd="1" destOrd="0" presId="urn:microsoft.com/office/officeart/2005/8/layout/orgChart1"/>
    <dgm:cxn modelId="{DDD5FB40-A9B5-409C-8FA2-FB45A1BD8915}" type="presParOf" srcId="{FB50A54B-1AD5-4927-929C-A692DFF2DBEA}" destId="{7868EE31-09AE-476B-81B1-C6D3BD0299C4}" srcOrd="0" destOrd="0" presId="urn:microsoft.com/office/officeart/2005/8/layout/orgChart1"/>
    <dgm:cxn modelId="{46829DDC-F52E-472B-9849-ABA5271E20F3}" type="presParOf" srcId="{7868EE31-09AE-476B-81B1-C6D3BD0299C4}" destId="{7D35BDDB-52E6-440A-B90E-D3B40FDF297E}" srcOrd="0" destOrd="0" presId="urn:microsoft.com/office/officeart/2005/8/layout/orgChart1"/>
    <dgm:cxn modelId="{99D694FB-B047-43E8-8DC8-9C7A3527318A}" type="presParOf" srcId="{7868EE31-09AE-476B-81B1-C6D3BD0299C4}" destId="{C4082889-9EB8-48B9-9A6F-DCFEA4D01DB2}" srcOrd="1" destOrd="0" presId="urn:microsoft.com/office/officeart/2005/8/layout/orgChart1"/>
    <dgm:cxn modelId="{83BDC3CD-B762-4AA4-A188-88EA35B58477}" type="presParOf" srcId="{FB50A54B-1AD5-4927-929C-A692DFF2DBEA}" destId="{AEE951A3-58BF-4170-89F5-ED7AFC04E9C5}" srcOrd="1" destOrd="0" presId="urn:microsoft.com/office/officeart/2005/8/layout/orgChart1"/>
    <dgm:cxn modelId="{6806C104-877B-48FD-9C6F-63C3ED475B50}" type="presParOf" srcId="{FB50A54B-1AD5-4927-929C-A692DFF2DBEA}" destId="{26A20A81-FA55-418A-96C0-405BBA50B73C}" srcOrd="2" destOrd="0" presId="urn:microsoft.com/office/officeart/2005/8/layout/orgChart1"/>
    <dgm:cxn modelId="{F2526667-A80C-447C-8659-638B7DD42FAE}" type="presParOf" srcId="{8A295B13-FA76-438A-8697-B7251296A0E1}" destId="{F3B26D33-7586-4E26-B691-A4E5985B0A2D}" srcOrd="2" destOrd="0" presId="urn:microsoft.com/office/officeart/2005/8/layout/orgChart1"/>
    <dgm:cxn modelId="{7B5897C9-47F9-409E-9C0B-1C00301D90D0}" type="presParOf" srcId="{8A295B13-FA76-438A-8697-B7251296A0E1}" destId="{7C794F27-717B-41D4-BEC9-FEF1A8F6E5BC}" srcOrd="3" destOrd="0" presId="urn:microsoft.com/office/officeart/2005/8/layout/orgChart1"/>
    <dgm:cxn modelId="{5B2D0F8C-1E82-4D22-A2D6-B8AE2BF8235B}" type="presParOf" srcId="{7C794F27-717B-41D4-BEC9-FEF1A8F6E5BC}" destId="{24DD20FE-0413-4E9E-B5FE-E3C429E1A248}" srcOrd="0" destOrd="0" presId="urn:microsoft.com/office/officeart/2005/8/layout/orgChart1"/>
    <dgm:cxn modelId="{6D33BA2F-79B9-42E6-B6A3-76EA9FABF3CC}" type="presParOf" srcId="{24DD20FE-0413-4E9E-B5FE-E3C429E1A248}" destId="{C947CB49-CB02-4350-936D-4DF240C36069}" srcOrd="0" destOrd="0" presId="urn:microsoft.com/office/officeart/2005/8/layout/orgChart1"/>
    <dgm:cxn modelId="{80D67DB9-B092-451E-ADE7-016690251FA8}" type="presParOf" srcId="{24DD20FE-0413-4E9E-B5FE-E3C429E1A248}" destId="{85490C2B-D702-402E-BAB2-11A6F5CBE3E2}" srcOrd="1" destOrd="0" presId="urn:microsoft.com/office/officeart/2005/8/layout/orgChart1"/>
    <dgm:cxn modelId="{78C16105-2236-4324-A336-910C2D153C8E}" type="presParOf" srcId="{7C794F27-717B-41D4-BEC9-FEF1A8F6E5BC}" destId="{7AB5403A-A74C-49B6-AEEE-B72250733D47}" srcOrd="1" destOrd="0" presId="urn:microsoft.com/office/officeart/2005/8/layout/orgChart1"/>
    <dgm:cxn modelId="{C22319F8-E385-42F0-94F9-B4121235F078}" type="presParOf" srcId="{7C794F27-717B-41D4-BEC9-FEF1A8F6E5BC}" destId="{5FDE07D3-15CB-4D02-9C9D-A4C59E471E62}" srcOrd="2" destOrd="0" presId="urn:microsoft.com/office/officeart/2005/8/layout/orgChart1"/>
    <dgm:cxn modelId="{3629FF7E-807C-458E-AB6D-DFB06CC513C0}" type="presParOf" srcId="{8A295B13-FA76-438A-8697-B7251296A0E1}" destId="{EB8482BC-8D95-4CB6-AC0F-3759C5A426B8}" srcOrd="4" destOrd="0" presId="urn:microsoft.com/office/officeart/2005/8/layout/orgChart1"/>
    <dgm:cxn modelId="{1D443AFB-FB30-4B1F-9A85-93C7CFBC6A13}" type="presParOf" srcId="{8A295B13-FA76-438A-8697-B7251296A0E1}" destId="{E7E53985-71DE-478D-93F6-C247F3687A5C}" srcOrd="5" destOrd="0" presId="urn:microsoft.com/office/officeart/2005/8/layout/orgChart1"/>
    <dgm:cxn modelId="{CC83A6E1-3798-4AA8-B85A-915ECE2B3BFE}" type="presParOf" srcId="{E7E53985-71DE-478D-93F6-C247F3687A5C}" destId="{2542842D-B2E9-4CDD-9BE1-8D9ED81D593F}" srcOrd="0" destOrd="0" presId="urn:microsoft.com/office/officeart/2005/8/layout/orgChart1"/>
    <dgm:cxn modelId="{6CBB23C0-A8C6-4DD6-84C5-0D0D28F0623F}" type="presParOf" srcId="{2542842D-B2E9-4CDD-9BE1-8D9ED81D593F}" destId="{B0017386-FE1A-4A83-B2AD-8214D4FBD9B0}" srcOrd="0" destOrd="0" presId="urn:microsoft.com/office/officeart/2005/8/layout/orgChart1"/>
    <dgm:cxn modelId="{8FCE389C-8440-41AE-8661-8BA9A10741E2}" type="presParOf" srcId="{2542842D-B2E9-4CDD-9BE1-8D9ED81D593F}" destId="{7431E1C4-099A-4378-A9C0-A555B0F6900B}" srcOrd="1" destOrd="0" presId="urn:microsoft.com/office/officeart/2005/8/layout/orgChart1"/>
    <dgm:cxn modelId="{C3CA6063-992D-43D3-8CE9-24C2027BEEF0}" type="presParOf" srcId="{E7E53985-71DE-478D-93F6-C247F3687A5C}" destId="{C80D3787-07C1-4366-9A66-50C9052556DB}" srcOrd="1" destOrd="0" presId="urn:microsoft.com/office/officeart/2005/8/layout/orgChart1"/>
    <dgm:cxn modelId="{84A5C94B-544C-487A-9A92-17BFA0928C6A}" type="presParOf" srcId="{E7E53985-71DE-478D-93F6-C247F3687A5C}" destId="{CB3B2544-32DD-488B-9A0A-2CD62B68CA9B}" srcOrd="2" destOrd="0" presId="urn:microsoft.com/office/officeart/2005/8/layout/orgChart1"/>
    <dgm:cxn modelId="{059A20FB-1873-443A-A9C9-9284337EFDE1}" type="presParOf" srcId="{7554D2A6-E7F1-498F-A15B-7E08587DEDC6}" destId="{86AF6F0B-F781-426B-BBDD-267AE65406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50752-58F1-4F86-A8BA-8C62C5AEB334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3512108-D81D-49AA-B794-42AC7DEA209B}">
      <dgm:prSet phldrT="[Texto]"/>
      <dgm:spPr/>
      <dgm:t>
        <a:bodyPr/>
        <a:lstStyle/>
        <a:p>
          <a:r>
            <a:rPr lang="pt-BR" dirty="0" smtClean="0"/>
            <a:t>Previdência Social</a:t>
          </a:r>
          <a:endParaRPr lang="pt-BR" dirty="0"/>
        </a:p>
      </dgm:t>
    </dgm:pt>
    <dgm:pt modelId="{4205BF86-3580-4EB1-9263-7B387638B4D9}" type="parTrans" cxnId="{B8AD1E77-8AA9-4BBE-A18C-B17E2525E07E}">
      <dgm:prSet/>
      <dgm:spPr/>
      <dgm:t>
        <a:bodyPr/>
        <a:lstStyle/>
        <a:p>
          <a:endParaRPr lang="pt-BR"/>
        </a:p>
      </dgm:t>
    </dgm:pt>
    <dgm:pt modelId="{54D46CC1-D3EB-416E-9DCF-4EC6412EEB21}" type="sibTrans" cxnId="{B8AD1E77-8AA9-4BBE-A18C-B17E2525E07E}">
      <dgm:prSet/>
      <dgm:spPr/>
      <dgm:t>
        <a:bodyPr/>
        <a:lstStyle/>
        <a:p>
          <a:endParaRPr lang="pt-BR"/>
        </a:p>
      </dgm:t>
    </dgm:pt>
    <dgm:pt modelId="{0449F4C9-AD93-4A3F-8DFC-869856BBF202}">
      <dgm:prSet phldrT="[Texto]" custT="1"/>
      <dgm:spPr/>
      <dgm:t>
        <a:bodyPr/>
        <a:lstStyle/>
        <a:p>
          <a:r>
            <a:rPr lang="pt-BR" sz="3000" dirty="0" smtClean="0">
              <a:latin typeface="Calibri" pitchFamily="34" charset="0"/>
            </a:rPr>
            <a:t>Pública</a:t>
          </a:r>
          <a:endParaRPr lang="pt-BR" sz="3000" dirty="0">
            <a:latin typeface="Calibri" pitchFamily="34" charset="0"/>
          </a:endParaRPr>
        </a:p>
      </dgm:t>
    </dgm:pt>
    <dgm:pt modelId="{F47FA3E3-81A5-43CB-9C43-5D731E4F87C4}" type="parTrans" cxnId="{E66F9281-6346-4EA1-A0BE-7CA044613679}">
      <dgm:prSet/>
      <dgm:spPr/>
      <dgm:t>
        <a:bodyPr/>
        <a:lstStyle/>
        <a:p>
          <a:endParaRPr lang="pt-BR" dirty="0"/>
        </a:p>
      </dgm:t>
    </dgm:pt>
    <dgm:pt modelId="{2916B8B8-8E48-4B56-BF78-403018DCE599}" type="sibTrans" cxnId="{E66F9281-6346-4EA1-A0BE-7CA044613679}">
      <dgm:prSet/>
      <dgm:spPr/>
      <dgm:t>
        <a:bodyPr/>
        <a:lstStyle/>
        <a:p>
          <a:endParaRPr lang="pt-BR"/>
        </a:p>
      </dgm:t>
    </dgm:pt>
    <dgm:pt modelId="{16A1D4C2-0A1C-4E1A-B9F7-E5EFA30DE870}">
      <dgm:prSet phldrT="[Texto]" custT="1"/>
      <dgm:spPr/>
      <dgm:t>
        <a:bodyPr/>
        <a:lstStyle/>
        <a:p>
          <a:r>
            <a:rPr lang="pt-BR" sz="3000" dirty="0" smtClean="0">
              <a:latin typeface="Calibri" pitchFamily="34" charset="0"/>
            </a:rPr>
            <a:t>RGPS</a:t>
          </a:r>
          <a:endParaRPr lang="pt-BR" sz="3000" dirty="0">
            <a:latin typeface="Calibri" pitchFamily="34" charset="0"/>
          </a:endParaRPr>
        </a:p>
      </dgm:t>
    </dgm:pt>
    <dgm:pt modelId="{C92DAE89-5CDE-4A4B-B25D-B3B340BB2D4E}" type="parTrans" cxnId="{6DF89327-125D-4B12-AABD-887604F64120}">
      <dgm:prSet/>
      <dgm:spPr/>
      <dgm:t>
        <a:bodyPr/>
        <a:lstStyle/>
        <a:p>
          <a:endParaRPr lang="pt-BR" dirty="0"/>
        </a:p>
      </dgm:t>
    </dgm:pt>
    <dgm:pt modelId="{1F46441B-911C-4B42-B612-65A0EA5C4348}" type="sibTrans" cxnId="{6DF89327-125D-4B12-AABD-887604F64120}">
      <dgm:prSet/>
      <dgm:spPr/>
      <dgm:t>
        <a:bodyPr/>
        <a:lstStyle/>
        <a:p>
          <a:endParaRPr lang="pt-BR"/>
        </a:p>
      </dgm:t>
    </dgm:pt>
    <dgm:pt modelId="{F3A5DEF9-4887-4F8A-B5C2-914870421A82}">
      <dgm:prSet phldrT="[Texto]" custT="1"/>
      <dgm:spPr/>
      <dgm:t>
        <a:bodyPr/>
        <a:lstStyle/>
        <a:p>
          <a:r>
            <a:rPr lang="pt-BR" sz="3000" dirty="0" smtClean="0">
              <a:latin typeface="Calibri" pitchFamily="34" charset="0"/>
            </a:rPr>
            <a:t>Militar</a:t>
          </a:r>
          <a:endParaRPr lang="pt-BR" sz="3000" dirty="0">
            <a:latin typeface="Calibri" pitchFamily="34" charset="0"/>
          </a:endParaRPr>
        </a:p>
      </dgm:t>
    </dgm:pt>
    <dgm:pt modelId="{05349D87-C425-4E84-A80D-914D4C25DC7D}" type="parTrans" cxnId="{5AFD4E53-FCAD-4CB0-9D76-531D3D350C9E}">
      <dgm:prSet/>
      <dgm:spPr/>
      <dgm:t>
        <a:bodyPr/>
        <a:lstStyle/>
        <a:p>
          <a:endParaRPr lang="pt-BR" dirty="0"/>
        </a:p>
      </dgm:t>
    </dgm:pt>
    <dgm:pt modelId="{FCE08C6D-ECF4-45CC-8DCC-C66763B004B2}" type="sibTrans" cxnId="{5AFD4E53-FCAD-4CB0-9D76-531D3D350C9E}">
      <dgm:prSet/>
      <dgm:spPr/>
      <dgm:t>
        <a:bodyPr/>
        <a:lstStyle/>
        <a:p>
          <a:endParaRPr lang="pt-BR"/>
        </a:p>
      </dgm:t>
    </dgm:pt>
    <dgm:pt modelId="{27214D23-614B-4BCA-979B-3304E734B038}">
      <dgm:prSet phldrT="[Texto]" custT="1"/>
      <dgm:spPr/>
      <dgm:t>
        <a:bodyPr/>
        <a:lstStyle/>
        <a:p>
          <a:r>
            <a:rPr lang="pt-BR" sz="3000" dirty="0" smtClean="0">
              <a:latin typeface="Calibri" pitchFamily="34" charset="0"/>
            </a:rPr>
            <a:t>Privada</a:t>
          </a:r>
          <a:endParaRPr lang="pt-BR" sz="3000" dirty="0">
            <a:latin typeface="Calibri" pitchFamily="34" charset="0"/>
          </a:endParaRPr>
        </a:p>
      </dgm:t>
    </dgm:pt>
    <dgm:pt modelId="{4FA38223-7157-4584-9A10-EF96E5349B34}" type="parTrans" cxnId="{177DFF8A-FF46-4C00-9AB2-9187F5AC0B36}">
      <dgm:prSet/>
      <dgm:spPr/>
      <dgm:t>
        <a:bodyPr/>
        <a:lstStyle/>
        <a:p>
          <a:endParaRPr lang="pt-BR" dirty="0"/>
        </a:p>
      </dgm:t>
    </dgm:pt>
    <dgm:pt modelId="{29C1B564-A898-4A32-BDD3-3A0DC04D8744}" type="sibTrans" cxnId="{177DFF8A-FF46-4C00-9AB2-9187F5AC0B36}">
      <dgm:prSet/>
      <dgm:spPr/>
      <dgm:t>
        <a:bodyPr/>
        <a:lstStyle/>
        <a:p>
          <a:endParaRPr lang="pt-BR"/>
        </a:p>
      </dgm:t>
    </dgm:pt>
    <dgm:pt modelId="{6C67622A-1FD8-4B2C-B40C-8C36FCF6EE18}">
      <dgm:prSet phldrT="[Texto]" custT="1"/>
      <dgm:spPr/>
      <dgm:t>
        <a:bodyPr/>
        <a:lstStyle/>
        <a:p>
          <a:r>
            <a:rPr lang="pt-BR" sz="3000" dirty="0" smtClean="0">
              <a:latin typeface="Calibri" pitchFamily="34" charset="0"/>
            </a:rPr>
            <a:t>Aberta</a:t>
          </a:r>
          <a:endParaRPr lang="pt-BR" sz="3000" dirty="0">
            <a:latin typeface="Calibri" pitchFamily="34" charset="0"/>
          </a:endParaRPr>
        </a:p>
      </dgm:t>
    </dgm:pt>
    <dgm:pt modelId="{AF8AD610-049D-442F-9729-2308B6897022}" type="parTrans" cxnId="{3C43AD09-04A0-4680-B1F3-968C03EC4E65}">
      <dgm:prSet/>
      <dgm:spPr/>
      <dgm:t>
        <a:bodyPr/>
        <a:lstStyle/>
        <a:p>
          <a:endParaRPr lang="pt-BR" dirty="0"/>
        </a:p>
      </dgm:t>
    </dgm:pt>
    <dgm:pt modelId="{46FB9024-57C3-4697-A6BB-04B6CCD183AF}" type="sibTrans" cxnId="{3C43AD09-04A0-4680-B1F3-968C03EC4E65}">
      <dgm:prSet/>
      <dgm:spPr/>
      <dgm:t>
        <a:bodyPr/>
        <a:lstStyle/>
        <a:p>
          <a:endParaRPr lang="pt-BR"/>
        </a:p>
      </dgm:t>
    </dgm:pt>
    <dgm:pt modelId="{153DFF83-7B76-482B-BAB5-DB559A63B4E0}">
      <dgm:prSet custT="1"/>
      <dgm:spPr/>
      <dgm:t>
        <a:bodyPr/>
        <a:lstStyle/>
        <a:p>
          <a:r>
            <a:rPr lang="pt-BR" sz="3000" dirty="0" smtClean="0">
              <a:latin typeface="Calibri" pitchFamily="34" charset="0"/>
            </a:rPr>
            <a:t>Fechada</a:t>
          </a:r>
          <a:endParaRPr lang="pt-BR" sz="3000" dirty="0">
            <a:latin typeface="Calibri" pitchFamily="34" charset="0"/>
          </a:endParaRPr>
        </a:p>
      </dgm:t>
    </dgm:pt>
    <dgm:pt modelId="{4A96BBF8-2338-4ECF-9DBA-593A9B4FA75F}" type="parTrans" cxnId="{D17B2137-0FE2-407D-8E49-0D83EDAD8584}">
      <dgm:prSet/>
      <dgm:spPr/>
      <dgm:t>
        <a:bodyPr/>
        <a:lstStyle/>
        <a:p>
          <a:endParaRPr lang="pt-BR" dirty="0"/>
        </a:p>
      </dgm:t>
    </dgm:pt>
    <dgm:pt modelId="{37665CF0-2DD8-43C2-A70F-D6D95B3AFBBC}" type="sibTrans" cxnId="{D17B2137-0FE2-407D-8E49-0D83EDAD8584}">
      <dgm:prSet/>
      <dgm:spPr/>
      <dgm:t>
        <a:bodyPr/>
        <a:lstStyle/>
        <a:p>
          <a:endParaRPr lang="pt-BR"/>
        </a:p>
      </dgm:t>
    </dgm:pt>
    <dgm:pt modelId="{57DBF86F-9E22-43F0-83C9-4E643B075F98}">
      <dgm:prSet custT="1"/>
      <dgm:spPr/>
      <dgm:t>
        <a:bodyPr/>
        <a:lstStyle/>
        <a:p>
          <a:r>
            <a:rPr lang="pt-BR" sz="3000" dirty="0" smtClean="0">
              <a:latin typeface="Calibri" pitchFamily="34" charset="0"/>
            </a:rPr>
            <a:t>RPPS</a:t>
          </a:r>
          <a:endParaRPr lang="pt-BR" sz="3000" dirty="0">
            <a:latin typeface="Calibri" pitchFamily="34" charset="0"/>
          </a:endParaRPr>
        </a:p>
      </dgm:t>
    </dgm:pt>
    <dgm:pt modelId="{CEE0AA7F-910A-4374-B69F-7F4B24B59CBD}" type="parTrans" cxnId="{B44622F8-D8C8-4D8D-B17D-5F8C4CCF1C8D}">
      <dgm:prSet/>
      <dgm:spPr/>
      <dgm:t>
        <a:bodyPr/>
        <a:lstStyle/>
        <a:p>
          <a:endParaRPr lang="pt-BR" dirty="0"/>
        </a:p>
      </dgm:t>
    </dgm:pt>
    <dgm:pt modelId="{D4FEB1B1-96B0-4136-B54F-6DAB5F482724}" type="sibTrans" cxnId="{B44622F8-D8C8-4D8D-B17D-5F8C4CCF1C8D}">
      <dgm:prSet/>
      <dgm:spPr/>
      <dgm:t>
        <a:bodyPr/>
        <a:lstStyle/>
        <a:p>
          <a:endParaRPr lang="pt-BR"/>
        </a:p>
      </dgm:t>
    </dgm:pt>
    <dgm:pt modelId="{D50BC100-9E60-49D9-B881-651E0E245626}" type="pres">
      <dgm:prSet presAssocID="{0AB50752-58F1-4F86-A8BA-8C62C5AEB3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764E71A-F3CE-4D22-8ADD-D0CDF1B324F1}" type="pres">
      <dgm:prSet presAssocID="{B3512108-D81D-49AA-B794-42AC7DEA209B}" presName="root1" presStyleCnt="0"/>
      <dgm:spPr/>
    </dgm:pt>
    <dgm:pt modelId="{C95EA366-9A3E-444D-93AF-D3FD74AF5239}" type="pres">
      <dgm:prSet presAssocID="{B3512108-D81D-49AA-B794-42AC7DEA209B}" presName="LevelOneTextNode" presStyleLbl="node0" presStyleIdx="0" presStyleCnt="1" custScaleX="127431" custScaleY="169908" custLinFactNeighborX="-23530" custLinFactNeighborY="-4629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D54130-3FF9-47F0-AAA4-6A171704C7BD}" type="pres">
      <dgm:prSet presAssocID="{B3512108-D81D-49AA-B794-42AC7DEA209B}" presName="level2hierChild" presStyleCnt="0"/>
      <dgm:spPr/>
    </dgm:pt>
    <dgm:pt modelId="{22E8BA76-1BA5-4945-99DD-12A581C657BD}" type="pres">
      <dgm:prSet presAssocID="{F47FA3E3-81A5-43CB-9C43-5D731E4F87C4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12DA992E-6447-441A-A3E1-63BAFD354E9A}" type="pres">
      <dgm:prSet presAssocID="{F47FA3E3-81A5-43CB-9C43-5D731E4F87C4}" presName="connTx" presStyleLbl="parChTrans1D2" presStyleIdx="0" presStyleCnt="2"/>
      <dgm:spPr/>
      <dgm:t>
        <a:bodyPr/>
        <a:lstStyle/>
        <a:p>
          <a:endParaRPr lang="pt-BR"/>
        </a:p>
      </dgm:t>
    </dgm:pt>
    <dgm:pt modelId="{49DCE87D-2FBD-45AC-AF5E-5BA8F24F7985}" type="pres">
      <dgm:prSet presAssocID="{0449F4C9-AD93-4A3F-8DFC-869856BBF202}" presName="root2" presStyleCnt="0"/>
      <dgm:spPr/>
    </dgm:pt>
    <dgm:pt modelId="{5A5B0B91-648B-4D74-BD52-3BEF8AE39183}" type="pres">
      <dgm:prSet presAssocID="{0449F4C9-AD93-4A3F-8DFC-869856BBF202}" presName="LevelTwoTextNode" presStyleLbl="node2" presStyleIdx="0" presStyleCnt="2" custScaleX="76463" custScaleY="91756" custLinFactNeighborX="-21867" custLinFactNeighborY="-1075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20BF1B5-7198-4D90-B2E1-721F7C27D072}" type="pres">
      <dgm:prSet presAssocID="{0449F4C9-AD93-4A3F-8DFC-869856BBF202}" presName="level3hierChild" presStyleCnt="0"/>
      <dgm:spPr/>
    </dgm:pt>
    <dgm:pt modelId="{CF36A0CE-EF12-4C9A-995D-E3CE9502AB3A}" type="pres">
      <dgm:prSet presAssocID="{C92DAE89-5CDE-4A4B-B25D-B3B340BB2D4E}" presName="conn2-1" presStyleLbl="parChTrans1D3" presStyleIdx="0" presStyleCnt="5"/>
      <dgm:spPr/>
      <dgm:t>
        <a:bodyPr/>
        <a:lstStyle/>
        <a:p>
          <a:endParaRPr lang="pt-BR"/>
        </a:p>
      </dgm:t>
    </dgm:pt>
    <dgm:pt modelId="{CC4BC9CA-E6FB-4278-A1D0-9C19D77618C8}" type="pres">
      <dgm:prSet presAssocID="{C92DAE89-5CDE-4A4B-B25D-B3B340BB2D4E}" presName="connTx" presStyleLbl="parChTrans1D3" presStyleIdx="0" presStyleCnt="5"/>
      <dgm:spPr/>
      <dgm:t>
        <a:bodyPr/>
        <a:lstStyle/>
        <a:p>
          <a:endParaRPr lang="pt-BR"/>
        </a:p>
      </dgm:t>
    </dgm:pt>
    <dgm:pt modelId="{6CDB9DFC-E921-4A37-8B07-2F2987F61EED}" type="pres">
      <dgm:prSet presAssocID="{16A1D4C2-0A1C-4E1A-B9F7-E5EFA30DE870}" presName="root2" presStyleCnt="0"/>
      <dgm:spPr/>
    </dgm:pt>
    <dgm:pt modelId="{4F567B08-809F-49AB-B2DF-A0531B01791E}" type="pres">
      <dgm:prSet presAssocID="{16A1D4C2-0A1C-4E1A-B9F7-E5EFA30DE870}" presName="LevelTwoTextNode" presStyleLbl="node3" presStyleIdx="0" presStyleCnt="5" custScaleX="90413" custScaleY="82998" custLinFactNeighborX="18966" custLinFactNeighborY="75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1088B49-9AFE-4620-A4D5-A3B8165FCE4B}" type="pres">
      <dgm:prSet presAssocID="{16A1D4C2-0A1C-4E1A-B9F7-E5EFA30DE870}" presName="level3hierChild" presStyleCnt="0"/>
      <dgm:spPr/>
    </dgm:pt>
    <dgm:pt modelId="{DAA30C5F-02CF-4643-97ED-BDCEB1F7AE6E}" type="pres">
      <dgm:prSet presAssocID="{CEE0AA7F-910A-4374-B69F-7F4B24B59CBD}" presName="conn2-1" presStyleLbl="parChTrans1D3" presStyleIdx="1" presStyleCnt="5"/>
      <dgm:spPr/>
      <dgm:t>
        <a:bodyPr/>
        <a:lstStyle/>
        <a:p>
          <a:endParaRPr lang="pt-BR"/>
        </a:p>
      </dgm:t>
    </dgm:pt>
    <dgm:pt modelId="{BA537F26-8139-49D8-842D-025036688517}" type="pres">
      <dgm:prSet presAssocID="{CEE0AA7F-910A-4374-B69F-7F4B24B59CBD}" presName="connTx" presStyleLbl="parChTrans1D3" presStyleIdx="1" presStyleCnt="5"/>
      <dgm:spPr/>
      <dgm:t>
        <a:bodyPr/>
        <a:lstStyle/>
        <a:p>
          <a:endParaRPr lang="pt-BR"/>
        </a:p>
      </dgm:t>
    </dgm:pt>
    <dgm:pt modelId="{6EC7B1E9-A80B-4876-A6AB-1B174950C851}" type="pres">
      <dgm:prSet presAssocID="{57DBF86F-9E22-43F0-83C9-4E643B075F98}" presName="root2" presStyleCnt="0"/>
      <dgm:spPr/>
    </dgm:pt>
    <dgm:pt modelId="{99AD9780-0086-445F-A6AD-CD9C9234D529}" type="pres">
      <dgm:prSet presAssocID="{57DBF86F-9E22-43F0-83C9-4E643B075F98}" presName="LevelTwoTextNode" presStyleLbl="node3" presStyleIdx="1" presStyleCnt="5" custScaleX="82998" custScaleY="98102" custLinFactNeighborX="22898" custLinFactNeighborY="394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F083EF-769E-4277-806D-4B95F8572C2A}" type="pres">
      <dgm:prSet presAssocID="{57DBF86F-9E22-43F0-83C9-4E643B075F98}" presName="level3hierChild" presStyleCnt="0"/>
      <dgm:spPr/>
    </dgm:pt>
    <dgm:pt modelId="{AC5F2219-59A3-4F5D-979B-39391F23A8EC}" type="pres">
      <dgm:prSet presAssocID="{05349D87-C425-4E84-A80D-914D4C25DC7D}" presName="conn2-1" presStyleLbl="parChTrans1D3" presStyleIdx="2" presStyleCnt="5"/>
      <dgm:spPr/>
      <dgm:t>
        <a:bodyPr/>
        <a:lstStyle/>
        <a:p>
          <a:endParaRPr lang="pt-BR"/>
        </a:p>
      </dgm:t>
    </dgm:pt>
    <dgm:pt modelId="{4CE941CC-196F-4C8D-9684-5EAEF11DDE7D}" type="pres">
      <dgm:prSet presAssocID="{05349D87-C425-4E84-A80D-914D4C25DC7D}" presName="connTx" presStyleLbl="parChTrans1D3" presStyleIdx="2" presStyleCnt="5"/>
      <dgm:spPr/>
      <dgm:t>
        <a:bodyPr/>
        <a:lstStyle/>
        <a:p>
          <a:endParaRPr lang="pt-BR"/>
        </a:p>
      </dgm:t>
    </dgm:pt>
    <dgm:pt modelId="{73EAE9EC-8382-465B-BF0E-0E7368A61040}" type="pres">
      <dgm:prSet presAssocID="{F3A5DEF9-4887-4F8A-B5C2-914870421A82}" presName="root2" presStyleCnt="0"/>
      <dgm:spPr/>
    </dgm:pt>
    <dgm:pt modelId="{DB268E26-69A5-4207-BDA6-90DD4540537E}" type="pres">
      <dgm:prSet presAssocID="{F3A5DEF9-4887-4F8A-B5C2-914870421A82}" presName="LevelTwoTextNode" presStyleLbl="node3" presStyleIdx="2" presStyleCnt="5" custScaleX="81304" custScaleY="101266" custLinFactNeighborX="22898" custLinFactNeighborY="94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38245B-BA04-450A-A334-E5A261B150A2}" type="pres">
      <dgm:prSet presAssocID="{F3A5DEF9-4887-4F8A-B5C2-914870421A82}" presName="level3hierChild" presStyleCnt="0"/>
      <dgm:spPr/>
    </dgm:pt>
    <dgm:pt modelId="{1FD59742-E8B3-4AE7-922E-B41BA55D8AD9}" type="pres">
      <dgm:prSet presAssocID="{4FA38223-7157-4584-9A10-EF96E5349B34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AE548004-EB31-4A5C-BE87-D4B84841585D}" type="pres">
      <dgm:prSet presAssocID="{4FA38223-7157-4584-9A10-EF96E5349B34}" presName="connTx" presStyleLbl="parChTrans1D2" presStyleIdx="1" presStyleCnt="2"/>
      <dgm:spPr/>
      <dgm:t>
        <a:bodyPr/>
        <a:lstStyle/>
        <a:p>
          <a:endParaRPr lang="pt-BR"/>
        </a:p>
      </dgm:t>
    </dgm:pt>
    <dgm:pt modelId="{8DF23683-77A1-4342-8B8E-A1121A7CF844}" type="pres">
      <dgm:prSet presAssocID="{27214D23-614B-4BCA-979B-3304E734B038}" presName="root2" presStyleCnt="0"/>
      <dgm:spPr/>
    </dgm:pt>
    <dgm:pt modelId="{43054BF9-1480-413D-B5B8-25C81ED1FEF9}" type="pres">
      <dgm:prSet presAssocID="{27214D23-614B-4BCA-979B-3304E734B038}" presName="LevelTwoTextNode" presStyleLbl="node2" presStyleIdx="1" presStyleCnt="2" custScaleX="82571" custScaleY="76973" custLinFactNeighborX="-29732" custLinFactNeighborY="-174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87B238A-F905-4813-9920-9DA77EDCF721}" type="pres">
      <dgm:prSet presAssocID="{27214D23-614B-4BCA-979B-3304E734B038}" presName="level3hierChild" presStyleCnt="0"/>
      <dgm:spPr/>
    </dgm:pt>
    <dgm:pt modelId="{73F1CD1D-BC9A-4E44-B180-C907DC52ABBB}" type="pres">
      <dgm:prSet presAssocID="{AF8AD610-049D-442F-9729-2308B6897022}" presName="conn2-1" presStyleLbl="parChTrans1D3" presStyleIdx="3" presStyleCnt="5"/>
      <dgm:spPr/>
      <dgm:t>
        <a:bodyPr/>
        <a:lstStyle/>
        <a:p>
          <a:endParaRPr lang="pt-BR"/>
        </a:p>
      </dgm:t>
    </dgm:pt>
    <dgm:pt modelId="{53505E6A-B262-428C-B903-1A276B6F9325}" type="pres">
      <dgm:prSet presAssocID="{AF8AD610-049D-442F-9729-2308B6897022}" presName="connTx" presStyleLbl="parChTrans1D3" presStyleIdx="3" presStyleCnt="5"/>
      <dgm:spPr/>
      <dgm:t>
        <a:bodyPr/>
        <a:lstStyle/>
        <a:p>
          <a:endParaRPr lang="pt-BR"/>
        </a:p>
      </dgm:t>
    </dgm:pt>
    <dgm:pt modelId="{587D60EF-8CB1-461B-8B71-65872530C238}" type="pres">
      <dgm:prSet presAssocID="{6C67622A-1FD8-4B2C-B40C-8C36FCF6EE18}" presName="root2" presStyleCnt="0"/>
      <dgm:spPr/>
    </dgm:pt>
    <dgm:pt modelId="{EA31D537-811C-42DD-BE7F-EB15F41D4007}" type="pres">
      <dgm:prSet presAssocID="{6C67622A-1FD8-4B2C-B40C-8C36FCF6EE18}" presName="LevelTwoTextNode" presStyleLbl="node3" presStyleIdx="3" presStyleCnt="5" custScaleX="80723" custScaleY="84971" custLinFactNeighborX="20570" custLinFactNeighborY="236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DEA39CB-A7EE-42FC-99DF-36E312B04790}" type="pres">
      <dgm:prSet presAssocID="{6C67622A-1FD8-4B2C-B40C-8C36FCF6EE18}" presName="level3hierChild" presStyleCnt="0"/>
      <dgm:spPr/>
    </dgm:pt>
    <dgm:pt modelId="{BCA0B530-46A4-4E3B-98DF-3AA05F92BC97}" type="pres">
      <dgm:prSet presAssocID="{4A96BBF8-2338-4ECF-9DBA-593A9B4FA75F}" presName="conn2-1" presStyleLbl="parChTrans1D3" presStyleIdx="4" presStyleCnt="5"/>
      <dgm:spPr/>
      <dgm:t>
        <a:bodyPr/>
        <a:lstStyle/>
        <a:p>
          <a:endParaRPr lang="pt-BR"/>
        </a:p>
      </dgm:t>
    </dgm:pt>
    <dgm:pt modelId="{9778890F-247F-4AAC-B0BB-E8764AD13BEF}" type="pres">
      <dgm:prSet presAssocID="{4A96BBF8-2338-4ECF-9DBA-593A9B4FA75F}" presName="connTx" presStyleLbl="parChTrans1D3" presStyleIdx="4" presStyleCnt="5"/>
      <dgm:spPr/>
      <dgm:t>
        <a:bodyPr/>
        <a:lstStyle/>
        <a:p>
          <a:endParaRPr lang="pt-BR"/>
        </a:p>
      </dgm:t>
    </dgm:pt>
    <dgm:pt modelId="{6C8755DB-FBE6-4FC3-816B-35B8CF142EDD}" type="pres">
      <dgm:prSet presAssocID="{153DFF83-7B76-482B-BAB5-DB559A63B4E0}" presName="root2" presStyleCnt="0"/>
      <dgm:spPr/>
    </dgm:pt>
    <dgm:pt modelId="{EF98A812-B777-47E5-962C-32C3F5277144}" type="pres">
      <dgm:prSet presAssocID="{153DFF83-7B76-482B-BAB5-DB559A63B4E0}" presName="LevelTwoTextNode" presStyleLbl="node3" presStyleIdx="4" presStyleCnt="5" custScaleX="80499" custScaleY="70891" custLinFactNeighborX="20723" custLinFactNeighborY="198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E68A8F-B6CB-4116-B079-D24322AE5F6C}" type="pres">
      <dgm:prSet presAssocID="{153DFF83-7B76-482B-BAB5-DB559A63B4E0}" presName="level3hierChild" presStyleCnt="0"/>
      <dgm:spPr/>
    </dgm:pt>
  </dgm:ptLst>
  <dgm:cxnLst>
    <dgm:cxn modelId="{B2944B2F-DDBF-4621-85C0-E44FF7B0C8D6}" type="presOf" srcId="{153DFF83-7B76-482B-BAB5-DB559A63B4E0}" destId="{EF98A812-B777-47E5-962C-32C3F5277144}" srcOrd="0" destOrd="0" presId="urn:microsoft.com/office/officeart/2005/8/layout/hierarchy2"/>
    <dgm:cxn modelId="{B5D2AFC5-33F6-48F3-81B2-9AC9155E2161}" type="presOf" srcId="{B3512108-D81D-49AA-B794-42AC7DEA209B}" destId="{C95EA366-9A3E-444D-93AF-D3FD74AF5239}" srcOrd="0" destOrd="0" presId="urn:microsoft.com/office/officeart/2005/8/layout/hierarchy2"/>
    <dgm:cxn modelId="{E66F9281-6346-4EA1-A0BE-7CA044613679}" srcId="{B3512108-D81D-49AA-B794-42AC7DEA209B}" destId="{0449F4C9-AD93-4A3F-8DFC-869856BBF202}" srcOrd="0" destOrd="0" parTransId="{F47FA3E3-81A5-43CB-9C43-5D731E4F87C4}" sibTransId="{2916B8B8-8E48-4B56-BF78-403018DCE599}"/>
    <dgm:cxn modelId="{8BC0F2AB-3C57-4FF6-8B56-BF1EA58D5C56}" type="presOf" srcId="{C92DAE89-5CDE-4A4B-B25D-B3B340BB2D4E}" destId="{CC4BC9CA-E6FB-4278-A1D0-9C19D77618C8}" srcOrd="1" destOrd="0" presId="urn:microsoft.com/office/officeart/2005/8/layout/hierarchy2"/>
    <dgm:cxn modelId="{2893EF94-8B77-403D-84C6-B5DEBC77E750}" type="presOf" srcId="{AF8AD610-049D-442F-9729-2308B6897022}" destId="{53505E6A-B262-428C-B903-1A276B6F9325}" srcOrd="1" destOrd="0" presId="urn:microsoft.com/office/officeart/2005/8/layout/hierarchy2"/>
    <dgm:cxn modelId="{D17B2137-0FE2-407D-8E49-0D83EDAD8584}" srcId="{27214D23-614B-4BCA-979B-3304E734B038}" destId="{153DFF83-7B76-482B-BAB5-DB559A63B4E0}" srcOrd="1" destOrd="0" parTransId="{4A96BBF8-2338-4ECF-9DBA-593A9B4FA75F}" sibTransId="{37665CF0-2DD8-43C2-A70F-D6D95B3AFBBC}"/>
    <dgm:cxn modelId="{61606D5F-15CD-4372-BB8B-986D72C3B513}" type="presOf" srcId="{0AB50752-58F1-4F86-A8BA-8C62C5AEB334}" destId="{D50BC100-9E60-49D9-B881-651E0E245626}" srcOrd="0" destOrd="0" presId="urn:microsoft.com/office/officeart/2005/8/layout/hierarchy2"/>
    <dgm:cxn modelId="{3C43AD09-04A0-4680-B1F3-968C03EC4E65}" srcId="{27214D23-614B-4BCA-979B-3304E734B038}" destId="{6C67622A-1FD8-4B2C-B40C-8C36FCF6EE18}" srcOrd="0" destOrd="0" parTransId="{AF8AD610-049D-442F-9729-2308B6897022}" sibTransId="{46FB9024-57C3-4697-A6BB-04B6CCD183AF}"/>
    <dgm:cxn modelId="{A497ADA1-75F8-4A4A-BC6D-6A2BB7806C6C}" type="presOf" srcId="{4FA38223-7157-4584-9A10-EF96E5349B34}" destId="{1FD59742-E8B3-4AE7-922E-B41BA55D8AD9}" srcOrd="0" destOrd="0" presId="urn:microsoft.com/office/officeart/2005/8/layout/hierarchy2"/>
    <dgm:cxn modelId="{35A25243-4E72-4725-9379-656C5D428F7E}" type="presOf" srcId="{CEE0AA7F-910A-4374-B69F-7F4B24B59CBD}" destId="{BA537F26-8139-49D8-842D-025036688517}" srcOrd="1" destOrd="0" presId="urn:microsoft.com/office/officeart/2005/8/layout/hierarchy2"/>
    <dgm:cxn modelId="{5AFD4E53-FCAD-4CB0-9D76-531D3D350C9E}" srcId="{0449F4C9-AD93-4A3F-8DFC-869856BBF202}" destId="{F3A5DEF9-4887-4F8A-B5C2-914870421A82}" srcOrd="2" destOrd="0" parTransId="{05349D87-C425-4E84-A80D-914D4C25DC7D}" sibTransId="{FCE08C6D-ECF4-45CC-8DCC-C66763B004B2}"/>
    <dgm:cxn modelId="{D497BD42-6EE7-4A85-A063-34CE84E4E8D3}" type="presOf" srcId="{4A96BBF8-2338-4ECF-9DBA-593A9B4FA75F}" destId="{BCA0B530-46A4-4E3B-98DF-3AA05F92BC97}" srcOrd="0" destOrd="0" presId="urn:microsoft.com/office/officeart/2005/8/layout/hierarchy2"/>
    <dgm:cxn modelId="{6DF89327-125D-4B12-AABD-887604F64120}" srcId="{0449F4C9-AD93-4A3F-8DFC-869856BBF202}" destId="{16A1D4C2-0A1C-4E1A-B9F7-E5EFA30DE870}" srcOrd="0" destOrd="0" parTransId="{C92DAE89-5CDE-4A4B-B25D-B3B340BB2D4E}" sibTransId="{1F46441B-911C-4B42-B612-65A0EA5C4348}"/>
    <dgm:cxn modelId="{8EC5D187-9C79-4B97-BF35-29A899864E8D}" type="presOf" srcId="{27214D23-614B-4BCA-979B-3304E734B038}" destId="{43054BF9-1480-413D-B5B8-25C81ED1FEF9}" srcOrd="0" destOrd="0" presId="urn:microsoft.com/office/officeart/2005/8/layout/hierarchy2"/>
    <dgm:cxn modelId="{CAEDB5EA-C31D-434A-8689-74463C40C3D9}" type="presOf" srcId="{F47FA3E3-81A5-43CB-9C43-5D731E4F87C4}" destId="{22E8BA76-1BA5-4945-99DD-12A581C657BD}" srcOrd="0" destOrd="0" presId="urn:microsoft.com/office/officeart/2005/8/layout/hierarchy2"/>
    <dgm:cxn modelId="{A1E88EC0-4B28-486D-9BE0-B3C3776B18B1}" type="presOf" srcId="{F47FA3E3-81A5-43CB-9C43-5D731E4F87C4}" destId="{12DA992E-6447-441A-A3E1-63BAFD354E9A}" srcOrd="1" destOrd="0" presId="urn:microsoft.com/office/officeart/2005/8/layout/hierarchy2"/>
    <dgm:cxn modelId="{E8FC67EC-B31A-4B65-A46F-2F67FFC47E27}" type="presOf" srcId="{6C67622A-1FD8-4B2C-B40C-8C36FCF6EE18}" destId="{EA31D537-811C-42DD-BE7F-EB15F41D4007}" srcOrd="0" destOrd="0" presId="urn:microsoft.com/office/officeart/2005/8/layout/hierarchy2"/>
    <dgm:cxn modelId="{BD031DD8-F0B4-42AD-AB1F-53B4E6424B71}" type="presOf" srcId="{57DBF86F-9E22-43F0-83C9-4E643B075F98}" destId="{99AD9780-0086-445F-A6AD-CD9C9234D529}" srcOrd="0" destOrd="0" presId="urn:microsoft.com/office/officeart/2005/8/layout/hierarchy2"/>
    <dgm:cxn modelId="{177DFF8A-FF46-4C00-9AB2-9187F5AC0B36}" srcId="{B3512108-D81D-49AA-B794-42AC7DEA209B}" destId="{27214D23-614B-4BCA-979B-3304E734B038}" srcOrd="1" destOrd="0" parTransId="{4FA38223-7157-4584-9A10-EF96E5349B34}" sibTransId="{29C1B564-A898-4A32-BDD3-3A0DC04D8744}"/>
    <dgm:cxn modelId="{BD29D953-6A12-4F7E-9129-FB4ADAC6D284}" type="presOf" srcId="{C92DAE89-5CDE-4A4B-B25D-B3B340BB2D4E}" destId="{CF36A0CE-EF12-4C9A-995D-E3CE9502AB3A}" srcOrd="0" destOrd="0" presId="urn:microsoft.com/office/officeart/2005/8/layout/hierarchy2"/>
    <dgm:cxn modelId="{80CA69AB-B99B-4AA5-89EA-0C6FC08F86BC}" type="presOf" srcId="{4FA38223-7157-4584-9A10-EF96E5349B34}" destId="{AE548004-EB31-4A5C-BE87-D4B84841585D}" srcOrd="1" destOrd="0" presId="urn:microsoft.com/office/officeart/2005/8/layout/hierarchy2"/>
    <dgm:cxn modelId="{EEE8EC93-8996-44E4-A72D-AB63A56EA7FA}" type="presOf" srcId="{05349D87-C425-4E84-A80D-914D4C25DC7D}" destId="{AC5F2219-59A3-4F5D-979B-39391F23A8EC}" srcOrd="0" destOrd="0" presId="urn:microsoft.com/office/officeart/2005/8/layout/hierarchy2"/>
    <dgm:cxn modelId="{991FE33A-ED38-4C11-83B0-10DE9033FBC8}" type="presOf" srcId="{16A1D4C2-0A1C-4E1A-B9F7-E5EFA30DE870}" destId="{4F567B08-809F-49AB-B2DF-A0531B01791E}" srcOrd="0" destOrd="0" presId="urn:microsoft.com/office/officeart/2005/8/layout/hierarchy2"/>
    <dgm:cxn modelId="{B8AD1E77-8AA9-4BBE-A18C-B17E2525E07E}" srcId="{0AB50752-58F1-4F86-A8BA-8C62C5AEB334}" destId="{B3512108-D81D-49AA-B794-42AC7DEA209B}" srcOrd="0" destOrd="0" parTransId="{4205BF86-3580-4EB1-9263-7B387638B4D9}" sibTransId="{54D46CC1-D3EB-416E-9DCF-4EC6412EEB21}"/>
    <dgm:cxn modelId="{4ED7E4A8-B225-499D-9D95-6D0A62996B36}" type="presOf" srcId="{0449F4C9-AD93-4A3F-8DFC-869856BBF202}" destId="{5A5B0B91-648B-4D74-BD52-3BEF8AE39183}" srcOrd="0" destOrd="0" presId="urn:microsoft.com/office/officeart/2005/8/layout/hierarchy2"/>
    <dgm:cxn modelId="{FE0E2272-3E8C-4C3B-A49D-9D83170A03FB}" type="presOf" srcId="{AF8AD610-049D-442F-9729-2308B6897022}" destId="{73F1CD1D-BC9A-4E44-B180-C907DC52ABBB}" srcOrd="0" destOrd="0" presId="urn:microsoft.com/office/officeart/2005/8/layout/hierarchy2"/>
    <dgm:cxn modelId="{E859035B-E431-46DF-A08A-C649EC54531E}" type="presOf" srcId="{4A96BBF8-2338-4ECF-9DBA-593A9B4FA75F}" destId="{9778890F-247F-4AAC-B0BB-E8764AD13BEF}" srcOrd="1" destOrd="0" presId="urn:microsoft.com/office/officeart/2005/8/layout/hierarchy2"/>
    <dgm:cxn modelId="{B44622F8-D8C8-4D8D-B17D-5F8C4CCF1C8D}" srcId="{0449F4C9-AD93-4A3F-8DFC-869856BBF202}" destId="{57DBF86F-9E22-43F0-83C9-4E643B075F98}" srcOrd="1" destOrd="0" parTransId="{CEE0AA7F-910A-4374-B69F-7F4B24B59CBD}" sibTransId="{D4FEB1B1-96B0-4136-B54F-6DAB5F482724}"/>
    <dgm:cxn modelId="{1BD65447-7C58-4865-85E0-72457F8CC911}" type="presOf" srcId="{05349D87-C425-4E84-A80D-914D4C25DC7D}" destId="{4CE941CC-196F-4C8D-9684-5EAEF11DDE7D}" srcOrd="1" destOrd="0" presId="urn:microsoft.com/office/officeart/2005/8/layout/hierarchy2"/>
    <dgm:cxn modelId="{6CA23559-36F0-4325-B558-30B959375283}" type="presOf" srcId="{CEE0AA7F-910A-4374-B69F-7F4B24B59CBD}" destId="{DAA30C5F-02CF-4643-97ED-BDCEB1F7AE6E}" srcOrd="0" destOrd="0" presId="urn:microsoft.com/office/officeart/2005/8/layout/hierarchy2"/>
    <dgm:cxn modelId="{3E54EFB5-8C70-46B6-8696-512FD5102B6C}" type="presOf" srcId="{F3A5DEF9-4887-4F8A-B5C2-914870421A82}" destId="{DB268E26-69A5-4207-BDA6-90DD4540537E}" srcOrd="0" destOrd="0" presId="urn:microsoft.com/office/officeart/2005/8/layout/hierarchy2"/>
    <dgm:cxn modelId="{B5CB0616-E695-4311-BD89-6E1580ADFDDD}" type="presParOf" srcId="{D50BC100-9E60-49D9-B881-651E0E245626}" destId="{F764E71A-F3CE-4D22-8ADD-D0CDF1B324F1}" srcOrd="0" destOrd="0" presId="urn:microsoft.com/office/officeart/2005/8/layout/hierarchy2"/>
    <dgm:cxn modelId="{3EF70BDC-E0A5-4709-9C68-A755EF1765FC}" type="presParOf" srcId="{F764E71A-F3CE-4D22-8ADD-D0CDF1B324F1}" destId="{C95EA366-9A3E-444D-93AF-D3FD74AF5239}" srcOrd="0" destOrd="0" presId="urn:microsoft.com/office/officeart/2005/8/layout/hierarchy2"/>
    <dgm:cxn modelId="{E34413EE-2A59-4DD3-837C-F3671EAEB6ED}" type="presParOf" srcId="{F764E71A-F3CE-4D22-8ADD-D0CDF1B324F1}" destId="{28D54130-3FF9-47F0-AAA4-6A171704C7BD}" srcOrd="1" destOrd="0" presId="urn:microsoft.com/office/officeart/2005/8/layout/hierarchy2"/>
    <dgm:cxn modelId="{AC8357B2-390A-4735-9C57-0E1E2237D7F9}" type="presParOf" srcId="{28D54130-3FF9-47F0-AAA4-6A171704C7BD}" destId="{22E8BA76-1BA5-4945-99DD-12A581C657BD}" srcOrd="0" destOrd="0" presId="urn:microsoft.com/office/officeart/2005/8/layout/hierarchy2"/>
    <dgm:cxn modelId="{57628137-DC90-4583-8301-439A07A74656}" type="presParOf" srcId="{22E8BA76-1BA5-4945-99DD-12A581C657BD}" destId="{12DA992E-6447-441A-A3E1-63BAFD354E9A}" srcOrd="0" destOrd="0" presId="urn:microsoft.com/office/officeart/2005/8/layout/hierarchy2"/>
    <dgm:cxn modelId="{13D8A312-BDBE-4E8B-8294-CA8C0B2020C7}" type="presParOf" srcId="{28D54130-3FF9-47F0-AAA4-6A171704C7BD}" destId="{49DCE87D-2FBD-45AC-AF5E-5BA8F24F7985}" srcOrd="1" destOrd="0" presId="urn:microsoft.com/office/officeart/2005/8/layout/hierarchy2"/>
    <dgm:cxn modelId="{A6CE8DB0-2B42-4307-87B8-EC39C42A1CE3}" type="presParOf" srcId="{49DCE87D-2FBD-45AC-AF5E-5BA8F24F7985}" destId="{5A5B0B91-648B-4D74-BD52-3BEF8AE39183}" srcOrd="0" destOrd="0" presId="urn:microsoft.com/office/officeart/2005/8/layout/hierarchy2"/>
    <dgm:cxn modelId="{136CF57A-6351-48EC-96BA-DA4F85A65B74}" type="presParOf" srcId="{49DCE87D-2FBD-45AC-AF5E-5BA8F24F7985}" destId="{F20BF1B5-7198-4D90-B2E1-721F7C27D072}" srcOrd="1" destOrd="0" presId="urn:microsoft.com/office/officeart/2005/8/layout/hierarchy2"/>
    <dgm:cxn modelId="{D5AFD297-FEC5-40AD-BBCB-5C9B2C0B9091}" type="presParOf" srcId="{F20BF1B5-7198-4D90-B2E1-721F7C27D072}" destId="{CF36A0CE-EF12-4C9A-995D-E3CE9502AB3A}" srcOrd="0" destOrd="0" presId="urn:microsoft.com/office/officeart/2005/8/layout/hierarchy2"/>
    <dgm:cxn modelId="{B9BDE297-42FF-403B-A3AE-10942A1D7F53}" type="presParOf" srcId="{CF36A0CE-EF12-4C9A-995D-E3CE9502AB3A}" destId="{CC4BC9CA-E6FB-4278-A1D0-9C19D77618C8}" srcOrd="0" destOrd="0" presId="urn:microsoft.com/office/officeart/2005/8/layout/hierarchy2"/>
    <dgm:cxn modelId="{C2D6CA2E-0BF6-4DAB-BED1-58650D3EB836}" type="presParOf" srcId="{F20BF1B5-7198-4D90-B2E1-721F7C27D072}" destId="{6CDB9DFC-E921-4A37-8B07-2F2987F61EED}" srcOrd="1" destOrd="0" presId="urn:microsoft.com/office/officeart/2005/8/layout/hierarchy2"/>
    <dgm:cxn modelId="{8465EFED-52B5-4FC8-AC06-2ACC16D2EB5D}" type="presParOf" srcId="{6CDB9DFC-E921-4A37-8B07-2F2987F61EED}" destId="{4F567B08-809F-49AB-B2DF-A0531B01791E}" srcOrd="0" destOrd="0" presId="urn:microsoft.com/office/officeart/2005/8/layout/hierarchy2"/>
    <dgm:cxn modelId="{40633F5D-F58E-4677-AD36-76F78962B596}" type="presParOf" srcId="{6CDB9DFC-E921-4A37-8B07-2F2987F61EED}" destId="{81088B49-9AFE-4620-A4D5-A3B8165FCE4B}" srcOrd="1" destOrd="0" presId="urn:microsoft.com/office/officeart/2005/8/layout/hierarchy2"/>
    <dgm:cxn modelId="{E8D4420F-88B6-4FD6-B4EB-53F436F89FF6}" type="presParOf" srcId="{F20BF1B5-7198-4D90-B2E1-721F7C27D072}" destId="{DAA30C5F-02CF-4643-97ED-BDCEB1F7AE6E}" srcOrd="2" destOrd="0" presId="urn:microsoft.com/office/officeart/2005/8/layout/hierarchy2"/>
    <dgm:cxn modelId="{CD15AFA5-0F53-413B-AC5E-F2AED167B994}" type="presParOf" srcId="{DAA30C5F-02CF-4643-97ED-BDCEB1F7AE6E}" destId="{BA537F26-8139-49D8-842D-025036688517}" srcOrd="0" destOrd="0" presId="urn:microsoft.com/office/officeart/2005/8/layout/hierarchy2"/>
    <dgm:cxn modelId="{441C2FFD-72C2-4D51-B7B2-E57F0B118A3B}" type="presParOf" srcId="{F20BF1B5-7198-4D90-B2E1-721F7C27D072}" destId="{6EC7B1E9-A80B-4876-A6AB-1B174950C851}" srcOrd="3" destOrd="0" presId="urn:microsoft.com/office/officeart/2005/8/layout/hierarchy2"/>
    <dgm:cxn modelId="{FB99BE4C-84B0-4A03-AEDD-F346711A6A58}" type="presParOf" srcId="{6EC7B1E9-A80B-4876-A6AB-1B174950C851}" destId="{99AD9780-0086-445F-A6AD-CD9C9234D529}" srcOrd="0" destOrd="0" presId="urn:microsoft.com/office/officeart/2005/8/layout/hierarchy2"/>
    <dgm:cxn modelId="{F9E1CF2C-D775-4AF1-A279-7163F31EB629}" type="presParOf" srcId="{6EC7B1E9-A80B-4876-A6AB-1B174950C851}" destId="{DAF083EF-769E-4277-806D-4B95F8572C2A}" srcOrd="1" destOrd="0" presId="urn:microsoft.com/office/officeart/2005/8/layout/hierarchy2"/>
    <dgm:cxn modelId="{BBCD0D4E-A09F-438D-B64A-E68804124926}" type="presParOf" srcId="{F20BF1B5-7198-4D90-B2E1-721F7C27D072}" destId="{AC5F2219-59A3-4F5D-979B-39391F23A8EC}" srcOrd="4" destOrd="0" presId="urn:microsoft.com/office/officeart/2005/8/layout/hierarchy2"/>
    <dgm:cxn modelId="{E4A102AF-0059-4814-83F3-6736503D09CC}" type="presParOf" srcId="{AC5F2219-59A3-4F5D-979B-39391F23A8EC}" destId="{4CE941CC-196F-4C8D-9684-5EAEF11DDE7D}" srcOrd="0" destOrd="0" presId="urn:microsoft.com/office/officeart/2005/8/layout/hierarchy2"/>
    <dgm:cxn modelId="{96BCDCC2-97A7-4FD0-A62C-EEF263948034}" type="presParOf" srcId="{F20BF1B5-7198-4D90-B2E1-721F7C27D072}" destId="{73EAE9EC-8382-465B-BF0E-0E7368A61040}" srcOrd="5" destOrd="0" presId="urn:microsoft.com/office/officeart/2005/8/layout/hierarchy2"/>
    <dgm:cxn modelId="{43125636-5446-40D9-8704-92F7449BBA3C}" type="presParOf" srcId="{73EAE9EC-8382-465B-BF0E-0E7368A61040}" destId="{DB268E26-69A5-4207-BDA6-90DD4540537E}" srcOrd="0" destOrd="0" presId="urn:microsoft.com/office/officeart/2005/8/layout/hierarchy2"/>
    <dgm:cxn modelId="{D45E654A-C937-45E8-A17A-F2C52314DF2B}" type="presParOf" srcId="{73EAE9EC-8382-465B-BF0E-0E7368A61040}" destId="{2D38245B-BA04-450A-A334-E5A261B150A2}" srcOrd="1" destOrd="0" presId="urn:microsoft.com/office/officeart/2005/8/layout/hierarchy2"/>
    <dgm:cxn modelId="{AD83F5D6-3F58-40C2-8870-04B27B92001C}" type="presParOf" srcId="{28D54130-3FF9-47F0-AAA4-6A171704C7BD}" destId="{1FD59742-E8B3-4AE7-922E-B41BA55D8AD9}" srcOrd="2" destOrd="0" presId="urn:microsoft.com/office/officeart/2005/8/layout/hierarchy2"/>
    <dgm:cxn modelId="{AC49405B-2FAE-420B-83D7-488F778DE80B}" type="presParOf" srcId="{1FD59742-E8B3-4AE7-922E-B41BA55D8AD9}" destId="{AE548004-EB31-4A5C-BE87-D4B84841585D}" srcOrd="0" destOrd="0" presId="urn:microsoft.com/office/officeart/2005/8/layout/hierarchy2"/>
    <dgm:cxn modelId="{02BD3F08-8C68-41C0-8D51-24B1DE9099D9}" type="presParOf" srcId="{28D54130-3FF9-47F0-AAA4-6A171704C7BD}" destId="{8DF23683-77A1-4342-8B8E-A1121A7CF844}" srcOrd="3" destOrd="0" presId="urn:microsoft.com/office/officeart/2005/8/layout/hierarchy2"/>
    <dgm:cxn modelId="{04657408-F6EA-48EE-9F47-4CEA65A4FF60}" type="presParOf" srcId="{8DF23683-77A1-4342-8B8E-A1121A7CF844}" destId="{43054BF9-1480-413D-B5B8-25C81ED1FEF9}" srcOrd="0" destOrd="0" presId="urn:microsoft.com/office/officeart/2005/8/layout/hierarchy2"/>
    <dgm:cxn modelId="{5BA73547-2944-42E5-A0D4-C1B5C3C1B87E}" type="presParOf" srcId="{8DF23683-77A1-4342-8B8E-A1121A7CF844}" destId="{D87B238A-F905-4813-9920-9DA77EDCF721}" srcOrd="1" destOrd="0" presId="urn:microsoft.com/office/officeart/2005/8/layout/hierarchy2"/>
    <dgm:cxn modelId="{D9516B13-CF46-4DA8-80D1-DFAB380ABA0B}" type="presParOf" srcId="{D87B238A-F905-4813-9920-9DA77EDCF721}" destId="{73F1CD1D-BC9A-4E44-B180-C907DC52ABBB}" srcOrd="0" destOrd="0" presId="urn:microsoft.com/office/officeart/2005/8/layout/hierarchy2"/>
    <dgm:cxn modelId="{3BA186FA-F0EC-4A69-B830-206DC86F69A1}" type="presParOf" srcId="{73F1CD1D-BC9A-4E44-B180-C907DC52ABBB}" destId="{53505E6A-B262-428C-B903-1A276B6F9325}" srcOrd="0" destOrd="0" presId="urn:microsoft.com/office/officeart/2005/8/layout/hierarchy2"/>
    <dgm:cxn modelId="{58C98FD2-6245-4F58-B1B1-1C41D7E7FA98}" type="presParOf" srcId="{D87B238A-F905-4813-9920-9DA77EDCF721}" destId="{587D60EF-8CB1-461B-8B71-65872530C238}" srcOrd="1" destOrd="0" presId="urn:microsoft.com/office/officeart/2005/8/layout/hierarchy2"/>
    <dgm:cxn modelId="{1FF7EE4F-B3DD-4FE8-ACDD-E0D61227EC08}" type="presParOf" srcId="{587D60EF-8CB1-461B-8B71-65872530C238}" destId="{EA31D537-811C-42DD-BE7F-EB15F41D4007}" srcOrd="0" destOrd="0" presId="urn:microsoft.com/office/officeart/2005/8/layout/hierarchy2"/>
    <dgm:cxn modelId="{06FFF92A-BC77-44FD-BB46-F4459FE7F50E}" type="presParOf" srcId="{587D60EF-8CB1-461B-8B71-65872530C238}" destId="{EDEA39CB-A7EE-42FC-99DF-36E312B04790}" srcOrd="1" destOrd="0" presId="urn:microsoft.com/office/officeart/2005/8/layout/hierarchy2"/>
    <dgm:cxn modelId="{B78B2B8E-5184-4C25-B1CC-6764694C47D7}" type="presParOf" srcId="{D87B238A-F905-4813-9920-9DA77EDCF721}" destId="{BCA0B530-46A4-4E3B-98DF-3AA05F92BC97}" srcOrd="2" destOrd="0" presId="urn:microsoft.com/office/officeart/2005/8/layout/hierarchy2"/>
    <dgm:cxn modelId="{8F603DFE-278C-4739-ADA4-C8A3FB2FA0D2}" type="presParOf" srcId="{BCA0B530-46A4-4E3B-98DF-3AA05F92BC97}" destId="{9778890F-247F-4AAC-B0BB-E8764AD13BEF}" srcOrd="0" destOrd="0" presId="urn:microsoft.com/office/officeart/2005/8/layout/hierarchy2"/>
    <dgm:cxn modelId="{345218AF-D9CD-4255-B80E-C215D37C64E6}" type="presParOf" srcId="{D87B238A-F905-4813-9920-9DA77EDCF721}" destId="{6C8755DB-FBE6-4FC3-816B-35B8CF142EDD}" srcOrd="3" destOrd="0" presId="urn:microsoft.com/office/officeart/2005/8/layout/hierarchy2"/>
    <dgm:cxn modelId="{B9B4C5E5-6601-44C1-8EC4-F6925112394D}" type="presParOf" srcId="{6C8755DB-FBE6-4FC3-816B-35B8CF142EDD}" destId="{EF98A812-B777-47E5-962C-32C3F5277144}" srcOrd="0" destOrd="0" presId="urn:microsoft.com/office/officeart/2005/8/layout/hierarchy2"/>
    <dgm:cxn modelId="{036BE786-1AB5-469B-A5A3-7F49A79D1BF2}" type="presParOf" srcId="{6C8755DB-FBE6-4FC3-816B-35B8CF142EDD}" destId="{21E68A8F-B6CB-4116-B079-D24322AE5F6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482BC-8D95-4CB6-AC0F-3759C5A426B8}">
      <dsp:nvSpPr>
        <dsp:cNvPr id="0" name=""/>
        <dsp:cNvSpPr/>
      </dsp:nvSpPr>
      <dsp:spPr>
        <a:xfrm>
          <a:off x="4093651" y="1350664"/>
          <a:ext cx="2932952" cy="1101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629"/>
              </a:lnTo>
              <a:lnTo>
                <a:pt x="2932952" y="848629"/>
              </a:lnTo>
              <a:lnTo>
                <a:pt x="2932952" y="1101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26D33-7586-4E26-B691-A4E5985B0A2D}">
      <dsp:nvSpPr>
        <dsp:cNvPr id="0" name=""/>
        <dsp:cNvSpPr/>
      </dsp:nvSpPr>
      <dsp:spPr>
        <a:xfrm>
          <a:off x="4047931" y="1350664"/>
          <a:ext cx="91440" cy="1101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1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535D5-57C3-4F95-9D01-CEAFE816F2C5}">
      <dsp:nvSpPr>
        <dsp:cNvPr id="0" name=""/>
        <dsp:cNvSpPr/>
      </dsp:nvSpPr>
      <dsp:spPr>
        <a:xfrm>
          <a:off x="1213341" y="1350664"/>
          <a:ext cx="2880310" cy="1101258"/>
        </a:xfrm>
        <a:custGeom>
          <a:avLst/>
          <a:gdLst/>
          <a:ahLst/>
          <a:cxnLst/>
          <a:rect l="0" t="0" r="0" b="0"/>
          <a:pathLst>
            <a:path>
              <a:moveTo>
                <a:pt x="2880310" y="0"/>
              </a:moveTo>
              <a:lnTo>
                <a:pt x="2880310" y="848629"/>
              </a:lnTo>
              <a:lnTo>
                <a:pt x="0" y="848629"/>
              </a:lnTo>
              <a:lnTo>
                <a:pt x="0" y="1101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A51BF-06B5-440A-BF3C-4BB9D8A2E10C}">
      <dsp:nvSpPr>
        <dsp:cNvPr id="0" name=""/>
        <dsp:cNvSpPr/>
      </dsp:nvSpPr>
      <dsp:spPr>
        <a:xfrm>
          <a:off x="2890654" y="147668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Seguridade Social</a:t>
          </a:r>
          <a:endParaRPr lang="pt-BR" sz="3200" kern="1200" dirty="0"/>
        </a:p>
      </dsp:txBody>
      <dsp:txXfrm>
        <a:off x="2890654" y="147668"/>
        <a:ext cx="2405992" cy="1202996"/>
      </dsp:txXfrm>
    </dsp:sp>
    <dsp:sp modelId="{7D35BDDB-52E6-440A-B90E-D3B40FDF297E}">
      <dsp:nvSpPr>
        <dsp:cNvPr id="0" name=""/>
        <dsp:cNvSpPr/>
      </dsp:nvSpPr>
      <dsp:spPr>
        <a:xfrm>
          <a:off x="10344" y="245192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Saúde</a:t>
          </a:r>
          <a:endParaRPr lang="pt-BR" sz="3200" kern="1200" dirty="0"/>
        </a:p>
      </dsp:txBody>
      <dsp:txXfrm>
        <a:off x="10344" y="2451923"/>
        <a:ext cx="2405992" cy="1202996"/>
      </dsp:txXfrm>
    </dsp:sp>
    <dsp:sp modelId="{C947CB49-CB02-4350-936D-4DF240C36069}">
      <dsp:nvSpPr>
        <dsp:cNvPr id="0" name=""/>
        <dsp:cNvSpPr/>
      </dsp:nvSpPr>
      <dsp:spPr>
        <a:xfrm>
          <a:off x="2890654" y="245192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Assistência</a:t>
          </a:r>
          <a:endParaRPr lang="pt-BR" sz="3200" kern="1200" dirty="0"/>
        </a:p>
      </dsp:txBody>
      <dsp:txXfrm>
        <a:off x="2890654" y="2451923"/>
        <a:ext cx="2405992" cy="1202996"/>
      </dsp:txXfrm>
    </dsp:sp>
    <dsp:sp modelId="{B0017386-FE1A-4A83-B2AD-8214D4FBD9B0}">
      <dsp:nvSpPr>
        <dsp:cNvPr id="0" name=""/>
        <dsp:cNvSpPr/>
      </dsp:nvSpPr>
      <dsp:spPr>
        <a:xfrm>
          <a:off x="5823607" y="245192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Previdência</a:t>
          </a:r>
          <a:endParaRPr lang="pt-BR" sz="3200" kern="1200" dirty="0"/>
        </a:p>
      </dsp:txBody>
      <dsp:txXfrm>
        <a:off x="5823607" y="2451923"/>
        <a:ext cx="2405992" cy="1202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EA366-9A3E-444D-93AF-D3FD74AF5239}">
      <dsp:nvSpPr>
        <dsp:cNvPr id="0" name=""/>
        <dsp:cNvSpPr/>
      </dsp:nvSpPr>
      <dsp:spPr>
        <a:xfrm>
          <a:off x="0" y="1513104"/>
          <a:ext cx="2578076" cy="1718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/>
            <a:t>Previdência Social</a:t>
          </a:r>
          <a:endParaRPr lang="pt-BR" sz="3300" kern="1200" dirty="0"/>
        </a:p>
      </dsp:txBody>
      <dsp:txXfrm>
        <a:off x="50340" y="1563444"/>
        <a:ext cx="2477396" cy="1618037"/>
      </dsp:txXfrm>
    </dsp:sp>
    <dsp:sp modelId="{22E8BA76-1BA5-4945-99DD-12A581C657BD}">
      <dsp:nvSpPr>
        <dsp:cNvPr id="0" name=""/>
        <dsp:cNvSpPr/>
      </dsp:nvSpPr>
      <dsp:spPr>
        <a:xfrm rot="18757037">
          <a:off x="2380406" y="1903913"/>
          <a:ext cx="1224331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224331" y="1806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2961964" y="1891366"/>
        <a:ext cx="61216" cy="61216"/>
      </dsp:txXfrm>
    </dsp:sp>
    <dsp:sp modelId="{5A5B0B91-648B-4D74-BD52-3BEF8AE39183}">
      <dsp:nvSpPr>
        <dsp:cNvPr id="0" name=""/>
        <dsp:cNvSpPr/>
      </dsp:nvSpPr>
      <dsp:spPr>
        <a:xfrm>
          <a:off x="3407068" y="1007404"/>
          <a:ext cx="1546934" cy="928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Calibri" pitchFamily="34" charset="0"/>
            </a:rPr>
            <a:t>Pública</a:t>
          </a:r>
          <a:endParaRPr lang="pt-BR" sz="3000" kern="1200" dirty="0">
            <a:latin typeface="Calibri" pitchFamily="34" charset="0"/>
          </a:endParaRPr>
        </a:p>
      </dsp:txBody>
      <dsp:txXfrm>
        <a:off x="3434253" y="1034589"/>
        <a:ext cx="1492564" cy="873794"/>
      </dsp:txXfrm>
    </dsp:sp>
    <dsp:sp modelId="{CF36A0CE-EF12-4C9A-995D-E3CE9502AB3A}">
      <dsp:nvSpPr>
        <dsp:cNvPr id="0" name=""/>
        <dsp:cNvSpPr/>
      </dsp:nvSpPr>
      <dsp:spPr>
        <a:xfrm rot="19752004">
          <a:off x="4819743" y="965996"/>
          <a:ext cx="1903864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903864" y="1806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724078" y="936461"/>
        <a:ext cx="95193" cy="95193"/>
      </dsp:txXfrm>
    </dsp:sp>
    <dsp:sp modelId="{4F567B08-809F-49AB-B2DF-A0531B01791E}">
      <dsp:nvSpPr>
        <dsp:cNvPr id="0" name=""/>
        <dsp:cNvSpPr/>
      </dsp:nvSpPr>
      <dsp:spPr>
        <a:xfrm>
          <a:off x="6589348" y="76842"/>
          <a:ext cx="1829159" cy="83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Calibri" pitchFamily="34" charset="0"/>
            </a:rPr>
            <a:t>RGPS</a:t>
          </a:r>
          <a:endParaRPr lang="pt-BR" sz="3000" kern="1200" dirty="0">
            <a:latin typeface="Calibri" pitchFamily="34" charset="0"/>
          </a:endParaRPr>
        </a:p>
      </dsp:txBody>
      <dsp:txXfrm>
        <a:off x="6613938" y="101432"/>
        <a:ext cx="1779979" cy="790392"/>
      </dsp:txXfrm>
    </dsp:sp>
    <dsp:sp modelId="{DAA30C5F-02CF-4643-97ED-BDCEB1F7AE6E}">
      <dsp:nvSpPr>
        <dsp:cNvPr id="0" name=""/>
        <dsp:cNvSpPr/>
      </dsp:nvSpPr>
      <dsp:spPr>
        <a:xfrm rot="112665">
          <a:off x="4953542" y="1481536"/>
          <a:ext cx="1715815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715815" y="1806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768554" y="1456702"/>
        <a:ext cx="85790" cy="85790"/>
      </dsp:txXfrm>
    </dsp:sp>
    <dsp:sp modelId="{99AD9780-0086-445F-A6AD-CD9C9234D529}">
      <dsp:nvSpPr>
        <dsp:cNvPr id="0" name=""/>
        <dsp:cNvSpPr/>
      </dsp:nvSpPr>
      <dsp:spPr>
        <a:xfrm>
          <a:off x="6668896" y="1031530"/>
          <a:ext cx="1679145" cy="992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Calibri" pitchFamily="34" charset="0"/>
            </a:rPr>
            <a:t>RPPS</a:t>
          </a:r>
          <a:endParaRPr lang="pt-BR" sz="3000" kern="1200" dirty="0">
            <a:latin typeface="Calibri" pitchFamily="34" charset="0"/>
          </a:endParaRPr>
        </a:p>
      </dsp:txBody>
      <dsp:txXfrm>
        <a:off x="6697961" y="1060595"/>
        <a:ext cx="1621015" cy="934228"/>
      </dsp:txXfrm>
    </dsp:sp>
    <dsp:sp modelId="{AC5F2219-59A3-4F5D-979B-39391F23A8EC}">
      <dsp:nvSpPr>
        <dsp:cNvPr id="0" name=""/>
        <dsp:cNvSpPr/>
      </dsp:nvSpPr>
      <dsp:spPr>
        <a:xfrm rot="2080065">
          <a:off x="4768916" y="2046435"/>
          <a:ext cx="2085067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2085067" y="1806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759323" y="2012370"/>
        <a:ext cx="104253" cy="104253"/>
      </dsp:txXfrm>
    </dsp:sp>
    <dsp:sp modelId="{DB268E26-69A5-4207-BDA6-90DD4540537E}">
      <dsp:nvSpPr>
        <dsp:cNvPr id="0" name=""/>
        <dsp:cNvSpPr/>
      </dsp:nvSpPr>
      <dsp:spPr>
        <a:xfrm>
          <a:off x="6668896" y="2145325"/>
          <a:ext cx="1644873" cy="1024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Calibri" pitchFamily="34" charset="0"/>
            </a:rPr>
            <a:t>Militar</a:t>
          </a:r>
          <a:endParaRPr lang="pt-BR" sz="3000" kern="1200" dirty="0">
            <a:latin typeface="Calibri" pitchFamily="34" charset="0"/>
          </a:endParaRPr>
        </a:p>
      </dsp:txBody>
      <dsp:txXfrm>
        <a:off x="6698899" y="2175328"/>
        <a:ext cx="1584867" cy="964358"/>
      </dsp:txXfrm>
    </dsp:sp>
    <dsp:sp modelId="{1FD59742-E8B3-4AE7-922E-B41BA55D8AD9}">
      <dsp:nvSpPr>
        <dsp:cNvPr id="0" name=""/>
        <dsp:cNvSpPr/>
      </dsp:nvSpPr>
      <dsp:spPr>
        <a:xfrm rot="4057168">
          <a:off x="2033350" y="3167804"/>
          <a:ext cx="1759325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759325" y="1806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2869030" y="3141882"/>
        <a:ext cx="87966" cy="87966"/>
      </dsp:txXfrm>
    </dsp:sp>
    <dsp:sp modelId="{43054BF9-1480-413D-B5B8-25C81ED1FEF9}">
      <dsp:nvSpPr>
        <dsp:cNvPr id="0" name=""/>
        <dsp:cNvSpPr/>
      </dsp:nvSpPr>
      <dsp:spPr>
        <a:xfrm>
          <a:off x="3247950" y="3609955"/>
          <a:ext cx="1670506" cy="778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Calibri" pitchFamily="34" charset="0"/>
            </a:rPr>
            <a:t>Privada</a:t>
          </a:r>
          <a:endParaRPr lang="pt-BR" sz="3000" kern="1200" dirty="0">
            <a:latin typeface="Calibri" pitchFamily="34" charset="0"/>
          </a:endParaRPr>
        </a:p>
      </dsp:txBody>
      <dsp:txXfrm>
        <a:off x="3270755" y="3632760"/>
        <a:ext cx="1624896" cy="733016"/>
      </dsp:txXfrm>
    </dsp:sp>
    <dsp:sp modelId="{73F1CD1D-BC9A-4E44-B180-C907DC52ABBB}">
      <dsp:nvSpPr>
        <dsp:cNvPr id="0" name=""/>
        <dsp:cNvSpPr/>
      </dsp:nvSpPr>
      <dsp:spPr>
        <a:xfrm rot="21162551">
          <a:off x="4911011" y="3864339"/>
          <a:ext cx="1841805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841805" y="1806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785868" y="3836355"/>
        <a:ext cx="92090" cy="92090"/>
      </dsp:txXfrm>
    </dsp:sp>
    <dsp:sp modelId="{EA31D537-811C-42DD-BE7F-EB15F41D4007}">
      <dsp:nvSpPr>
        <dsp:cNvPr id="0" name=""/>
        <dsp:cNvSpPr/>
      </dsp:nvSpPr>
      <dsp:spPr>
        <a:xfrm>
          <a:off x="6745370" y="3335767"/>
          <a:ext cx="1633119" cy="85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Calibri" pitchFamily="34" charset="0"/>
            </a:rPr>
            <a:t>Aberta</a:t>
          </a:r>
          <a:endParaRPr lang="pt-BR" sz="3000" kern="1200" dirty="0">
            <a:latin typeface="Calibri" pitchFamily="34" charset="0"/>
          </a:endParaRPr>
        </a:p>
      </dsp:txBody>
      <dsp:txXfrm>
        <a:off x="6770545" y="3360942"/>
        <a:ext cx="1582769" cy="809180"/>
      </dsp:txXfrm>
    </dsp:sp>
    <dsp:sp modelId="{BCA0B530-46A4-4E3B-98DF-3AA05F92BC97}">
      <dsp:nvSpPr>
        <dsp:cNvPr id="0" name=""/>
        <dsp:cNvSpPr/>
      </dsp:nvSpPr>
      <dsp:spPr>
        <a:xfrm rot="1227573">
          <a:off x="4856851" y="4322576"/>
          <a:ext cx="1953219" cy="36123"/>
        </a:xfrm>
        <a:custGeom>
          <a:avLst/>
          <a:gdLst/>
          <a:ahLst/>
          <a:cxnLst/>
          <a:rect l="0" t="0" r="0" b="0"/>
          <a:pathLst>
            <a:path>
              <a:moveTo>
                <a:pt x="0" y="18061"/>
              </a:moveTo>
              <a:lnTo>
                <a:pt x="1953219" y="1806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784631" y="4291807"/>
        <a:ext cx="97660" cy="97660"/>
      </dsp:txXfrm>
    </dsp:sp>
    <dsp:sp modelId="{EF98A812-B777-47E5-962C-32C3F5277144}">
      <dsp:nvSpPr>
        <dsp:cNvPr id="0" name=""/>
        <dsp:cNvSpPr/>
      </dsp:nvSpPr>
      <dsp:spPr>
        <a:xfrm>
          <a:off x="6748466" y="4323456"/>
          <a:ext cx="1628587" cy="717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Calibri" pitchFamily="34" charset="0"/>
            </a:rPr>
            <a:t>Fechada</a:t>
          </a:r>
          <a:endParaRPr lang="pt-BR" sz="3000" kern="1200" dirty="0">
            <a:latin typeface="Calibri" pitchFamily="34" charset="0"/>
          </a:endParaRPr>
        </a:p>
      </dsp:txBody>
      <dsp:txXfrm>
        <a:off x="6769469" y="4344459"/>
        <a:ext cx="1586581" cy="675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62518-A9E9-4C18-A016-5538A46021F3}" type="datetimeFigureOut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E5AB7-57A0-4256-8887-19F52A5DEE1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13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93929-D05B-4C13-87D4-9AD28C113988}" type="datetimeFigureOut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876"/>
            <a:ext cx="543814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05B7B-77BD-4D94-B902-65ADF9C3B90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12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0298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9041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3486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0055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6677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4785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4604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5560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8433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9218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E4F5E7-E9D3-4076-8966-D66FB38CCC45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7481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882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8437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102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06DA4E-06FC-474A-833E-B0AC313EDFB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32631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3F88C-1F58-43C4-BB85-EFD463AAF3F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797497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3F88C-1F58-43C4-BB85-EFD463AAF3F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399520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61220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22570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75658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53419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73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0740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3840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30070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5805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4578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987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18838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1728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3050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60383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2777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4268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56624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0714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53916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19554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843073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1077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591773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3936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818815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6536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703585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1941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300289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736295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53238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212994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82914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553814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327818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956649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48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72599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60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369908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61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873144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62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664320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63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3199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432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5116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2715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3C9610-39C9-4A9D-80BF-A6FE79218D22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73F-926C-423E-95F5-19BF374EC618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905A-4AFE-433B-83A2-948D8110BDDF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C323-62D8-443E-AE34-56C236610AD1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5F86-6E07-48A4-909A-B57871D28ABE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AF49-CC81-403B-8837-A61DC17FF2DA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BA7-F837-445A-BB03-AF98AC2BC290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093D-986D-448A-99FD-E2529460E745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2C2C-8BBB-4D0C-8A47-B3A691F1433D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112B602-A113-4055-86C6-8FEEB62EDBDD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9663CB-F814-4878-9B09-5227658C4E92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F99A8B-B30B-4D2E-A39B-676CC8612C50}" type="datetime1">
              <a:rPr lang="pt-BR" smtClean="0"/>
              <a:pPr/>
              <a:t>03/11/2015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5192" y="404664"/>
            <a:ext cx="8435280" cy="5472608"/>
          </a:xfrm>
        </p:spPr>
        <p:txBody>
          <a:bodyPr vert="horz" anchor="t">
            <a:normAutofit/>
          </a:bodyPr>
          <a:lstStyle/>
          <a:p>
            <a:pPr marL="109728" indent="0" algn="ctr">
              <a:buNone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III Congresso Brasileiro de Conselheiros de RPPS</a:t>
            </a:r>
          </a:p>
          <a:p>
            <a:pPr marL="109728" indent="0" algn="ctr">
              <a:buNone/>
            </a:pPr>
            <a:r>
              <a:rPr lang="pt-BR" sz="2800" dirty="0" err="1"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charset="0"/>
                <a:ea typeface="+mj-ea"/>
                <a:cs typeface="+mj-cs"/>
              </a:rPr>
              <a:t>Brasilia</a:t>
            </a:r>
            <a:r>
              <a:rPr lang="pt-BR" sz="2800" dirty="0"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charset="0"/>
                <a:ea typeface="+mj-ea"/>
                <a:cs typeface="+mj-cs"/>
              </a:rPr>
              <a:t> (DF) – 04 a 06/11/2015 </a:t>
            </a:r>
          </a:p>
          <a:p>
            <a:pPr marL="109728" indent="0" algn="ctr">
              <a:buNone/>
            </a:pPr>
            <a:endParaRPr lang="pt-BR" sz="2000" b="1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pt-BR" sz="32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r>
              <a:rPr lang="pt-BR" sz="3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Histórico da Previdência Social e do RPPS</a:t>
            </a:r>
          </a:p>
          <a:p>
            <a:pPr marL="109728" indent="0" algn="ctr">
              <a:buNone/>
            </a:pPr>
            <a:r>
              <a:rPr lang="pt-BR" sz="3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Cuidados a observar no encerramento de mandato dos gestores de RPPS</a:t>
            </a: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Domingos Augusto Taufner</a:t>
            </a:r>
          </a:p>
          <a:p>
            <a:pPr marL="109728" indent="0" algn="ctr">
              <a:buNone/>
            </a:pP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Conselheiro Presidente TCE-ES</a:t>
            </a:r>
            <a:endParaRPr lang="pt-BR" sz="2400" b="1" u="sng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dm.inf.br/abipem/2015/3cbcrpps04a06NovBrasiliaDF/images/logo_topo_abipe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877272"/>
            <a:ext cx="22098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3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  <a:cs typeface="Arial" pitchFamily="34" charset="0"/>
              </a:rPr>
              <a:t>Previdência social era pouco constitucionalizada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  <a:cs typeface="Arial" pitchFamily="34" charset="0"/>
              </a:rPr>
              <a:t>Previdência do servidor público (na época chamado de funcionário público), em regra,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não era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contributiva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e os inativos continuavam na folha de pagamento do órgão ou entidade pública. </a:t>
            </a:r>
            <a:endParaRPr lang="pt-BR" sz="2800" dirty="0" smtClean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  <a:cs typeface="Arial" pitchFamily="34" charset="0"/>
              </a:rPr>
              <a:t>Aposentadoria integral aos 35H/30M – tempo de serviço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  <a:cs typeface="Arial" pitchFamily="34" charset="0"/>
              </a:rPr>
              <a:t>Já existia o princípio do equilíbrio entre benefícios e custeio (benefícios somente podem ser criados ou majorados com a respectiva fonte de custeio)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  <a:cs typeface="Arial" pitchFamily="34" charset="0"/>
              </a:rPr>
              <a:t>Inativos não poderiam ganhar mais do que ativos</a:t>
            </a:r>
            <a:endParaRPr lang="pt-BR" sz="28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  <a:cs typeface="Arial" pitchFamily="34" charset="0"/>
              </a:rPr>
              <a:t>Institutos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ou caixas de assistência, em regra cuidavam de pensão e serviços de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saúde.</a:t>
            </a:r>
            <a:endParaRPr lang="pt-BR" sz="2400" dirty="0"/>
          </a:p>
          <a:p>
            <a:pPr>
              <a:buFont typeface="Wingdings" panose="05000000000000000000" pitchFamily="2" charset="2"/>
              <a:buChar char="Ø"/>
            </a:pPr>
            <a:endParaRPr lang="pt-BR" alt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11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 smtClean="0">
                <a:effectLst/>
                <a:latin typeface="Arial" charset="0"/>
                <a:cs typeface="Arial" charset="0"/>
              </a:rPr>
              <a:t/>
            </a:r>
            <a:br>
              <a:rPr lang="pt-BR" altLang="pt-BR" dirty="0" smtClean="0">
                <a:effectLst/>
                <a:latin typeface="Arial" charset="0"/>
                <a:cs typeface="Arial" charset="0"/>
              </a:rPr>
            </a:br>
            <a: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Antes da CF-88</a:t>
            </a:r>
            <a:b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74617" y="1248610"/>
            <a:ext cx="8229600" cy="4882547"/>
          </a:xfrm>
        </p:spPr>
        <p:txBody>
          <a:bodyPr vert="horz" anchor="t">
            <a:norm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latin typeface="Calibri"/>
                <a:cs typeface="Arial" charset="0"/>
              </a:rPr>
              <a:t>Seguridade social (saúde, previdência e assistência) foi constitucionalizada de maneira ampla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latin typeface="Calibri"/>
                <a:cs typeface="Arial" charset="0"/>
              </a:rPr>
              <a:t>Previdência do servidor público prevista no art. 40, que tinha apenas cinco parágrafos (atualmente são 21)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latin typeface="Calibri"/>
                <a:cs typeface="Arial" charset="0"/>
              </a:rPr>
              <a:t>Não contributivo e não havia um </a:t>
            </a:r>
            <a:r>
              <a:rPr lang="pt-BR" altLang="pt-BR" sz="2400" dirty="0" err="1" smtClean="0">
                <a:latin typeface="Calibri"/>
                <a:cs typeface="Arial" charset="0"/>
              </a:rPr>
              <a:t>rpps</a:t>
            </a:r>
            <a:endParaRPr lang="pt-BR" altLang="pt-BR" sz="2400" dirty="0" smtClean="0">
              <a:latin typeface="Calibri"/>
              <a:cs typeface="Arial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latin typeface="Calibri"/>
                <a:cs typeface="Arial" charset="0"/>
              </a:rPr>
              <a:t>Cada ente público regulava de acordo com a sua lei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latin typeface="Calibri"/>
                <a:cs typeface="Arial" charset="0"/>
              </a:rPr>
              <a:t>Lei poderia dispor sobre aposentadorias de cargos ou empregos temporários (atualmente são filiados obrigatórios do RGPS)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latin typeface="Calibri"/>
                <a:cs typeface="Arial" charset="0"/>
              </a:rPr>
              <a:t>Manteve o princípio </a:t>
            </a:r>
            <a:r>
              <a:rPr lang="pt-BR" sz="2400" dirty="0" smtClean="0">
                <a:latin typeface="Calibri"/>
                <a:cs typeface="Arial" panose="020B0604020202020204" pitchFamily="34" charset="0"/>
              </a:rPr>
              <a:t>do </a:t>
            </a:r>
            <a:r>
              <a:rPr lang="pt-BR" sz="2400" dirty="0">
                <a:latin typeface="Calibri"/>
                <a:cs typeface="Arial" panose="020B0604020202020204" pitchFamily="34" charset="0"/>
              </a:rPr>
              <a:t>equilíbrio entre benefícios e custeio </a:t>
            </a:r>
            <a:endParaRPr lang="pt-BR" sz="2400" dirty="0" smtClean="0">
              <a:latin typeface="Calibri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latin typeface="Calibri"/>
                <a:cs typeface="Arial" panose="020B0604020202020204" pitchFamily="34" charset="0"/>
              </a:rPr>
              <a:t>Não proibiu o ganho maior dos inativos em relação aos ativos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CF-88 - originária</a:t>
            </a: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1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57988"/>
            <a:ext cx="8229600" cy="484930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Sistema não sustentável resultou na reforma da previdência</a:t>
            </a:r>
          </a:p>
          <a:p>
            <a:pPr marL="109728" indent="0" algn="just">
              <a:spcBef>
                <a:spcPts val="600"/>
              </a:spcBef>
              <a:buNone/>
              <a:defRPr/>
            </a:pPr>
            <a:r>
              <a:rPr lang="pt-BR" sz="2400" dirty="0">
                <a:latin typeface="Calibri" pitchFamily="34" charset="0"/>
                <a:cs typeface="Arial" pitchFamily="34" charset="0"/>
              </a:rPr>
              <a:t>r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ealizada pelas Emendas 20/98 e 41/2003 que restringiram vários direitos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Regime contributivo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Órgão gestor único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Inativo não pode ganhar mais do que o ativo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Limite de idade para aposentadoria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Tempo de contribuição em vez de tempo de serviço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Foram inseridas regras de transição para quem já estava no sistema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Emendas 47/2005 e 70/2012 amenizaram um pouco</a:t>
            </a: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OBS: servidores </a:t>
            </a:r>
            <a:r>
              <a:rPr lang="pt-BR" sz="2400" dirty="0">
                <a:latin typeface="Calibri" pitchFamily="34" charset="0"/>
                <a:cs typeface="Arial" pitchFamily="34" charset="0"/>
              </a:rPr>
              <a:t>antigos tem muita resistência ao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RPPS, pois antes não contribuíam e os benefícios eram maiores (mas não seria possível pagar)</a:t>
            </a:r>
            <a:endParaRPr lang="pt-BR" alt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9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Após 1998</a:t>
            </a: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028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8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Lei 9.717/1998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43000"/>
            <a:ext cx="8610600" cy="50885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Arial" charset="0"/>
              </a:rPr>
              <a:t> </a:t>
            </a:r>
            <a:r>
              <a:rPr lang="pt-BR" sz="2800" dirty="0" smtClean="0">
                <a:latin typeface="Calibri"/>
              </a:rPr>
              <a:t>conhecida como Lei Geral da Previdência no Serviço Público.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 definiu várias funções para o Ministério da Previdência Social (MPS), atual Ministério do Trabalho e Previdência Social (MTPS) em relação aos RPPS: orientar, supervisionar, definir e publicar parâmetros (sem extrapolar a lei), apurar infrações, aplicar penalidades aos dirigentes de órgãos ou entidades e também aos membros dos Conselhos Administrativo e Fiscal dos RPPS.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Calibri"/>
              </a:rPr>
              <a:t> </a:t>
            </a:r>
            <a:r>
              <a:rPr lang="pt-BR" sz="2800" dirty="0" smtClean="0">
                <a:latin typeface="Calibri"/>
              </a:rPr>
              <a:t>avaliação atuarial anual</a:t>
            </a:r>
          </a:p>
        </p:txBody>
      </p:sp>
    </p:spTree>
    <p:extLst>
      <p:ext uri="{BB962C8B-B14F-4D97-AF65-F5344CB8AC3E}">
        <p14:creationId xmlns:p14="http://schemas.microsoft.com/office/powerpoint/2010/main" val="20279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028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Lei 9.717/1998</a:t>
            </a:r>
            <a:endParaRPr lang="pt-BR" sz="4800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43000"/>
            <a:ext cx="8610600" cy="50885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400" dirty="0" smtClean="0">
                <a:latin typeface="Calibri"/>
              </a:rPr>
              <a:t> </a:t>
            </a:r>
            <a:r>
              <a:rPr lang="pt-BR" sz="2800" dirty="0" smtClean="0">
                <a:latin typeface="Calibri"/>
              </a:rPr>
              <a:t>Irregularidades implicam na vedação de transferências voluntárias por parte da União.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Não pode haver cobertura além dos servidores civil efetivos, os militares e seus dependentes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Calibri"/>
              </a:rPr>
              <a:t>Limites para a taxa de administração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Investimentos financeiros </a:t>
            </a:r>
            <a:r>
              <a:rPr lang="pt-BR" sz="2800" dirty="0">
                <a:latin typeface="Calibri"/>
              </a:rPr>
              <a:t>devem respeitar a resolução do </a:t>
            </a:r>
            <a:r>
              <a:rPr lang="pt-BR" sz="2800" dirty="0" smtClean="0">
                <a:latin typeface="Calibri"/>
              </a:rPr>
              <a:t>CMN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Proibição de empréstimo ao ente público e aos seus servidores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Ente público é responsável por cobrir eventuais insuficiências financeiras do </a:t>
            </a:r>
            <a:r>
              <a:rPr lang="pt-BR" sz="2800" dirty="0" err="1" smtClean="0">
                <a:latin typeface="Calibri"/>
              </a:rPr>
              <a:t>rpps</a:t>
            </a:r>
            <a:endParaRPr lang="pt-BR" sz="2800" dirty="0" smtClean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400" dirty="0" smtClean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4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916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028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8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Leis do RPPS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68760"/>
            <a:ext cx="8610600" cy="50885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Calibri"/>
              </a:rPr>
              <a:t>Lei 9.796/1999 – Dispõe sobre a Compensação Previdenciária (</a:t>
            </a:r>
            <a:r>
              <a:rPr lang="pt-BR" sz="2800" dirty="0" err="1">
                <a:latin typeface="Calibri"/>
              </a:rPr>
              <a:t>Comprev</a:t>
            </a:r>
            <a:r>
              <a:rPr lang="pt-BR" sz="2800" dirty="0">
                <a:latin typeface="Calibri"/>
              </a:rPr>
              <a:t>)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Calibri"/>
              </a:rPr>
              <a:t>Lei 10.887/2004 – cálculo dos proventos pela média, parcelas que incidem contribuição previdenciária, além de prescrever algumas regras específicas para a União, inclusive a alíquota para seus servidores (11%).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Calibri"/>
              </a:rPr>
              <a:t>Lei 12.618/2012 – Previdência complementar dos servidores da União</a:t>
            </a:r>
            <a:r>
              <a:rPr lang="pt-BR" sz="2800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09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028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8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Regulamentos do RPPS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43000"/>
            <a:ext cx="8610600" cy="50885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66700" indent="-26670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Decreto 3788/2001 – Instituição do Certificado de     Regularidade Previdenciária (CRP)</a:t>
            </a:r>
            <a:r>
              <a:rPr lang="pt-BR" sz="2800" dirty="0" smtClean="0">
                <a:solidFill>
                  <a:srgbClr val="FF0000"/>
                </a:solidFill>
                <a:latin typeface="Calibri"/>
              </a:rPr>
              <a:t> </a:t>
            </a:r>
          </a:p>
          <a:p>
            <a:pPr marL="266700" indent="-26670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Portaria MPS 154/2008 – certidão de tempo de contribuição</a:t>
            </a:r>
            <a:endParaRPr lang="pt-BR" sz="2800" dirty="0" smtClean="0">
              <a:solidFill>
                <a:srgbClr val="FF0000"/>
              </a:solidFill>
              <a:latin typeface="Calibri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Portaria MPS 204/2008 – Implementação do CRP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Portaria MPS 402/2008 – regulamenta Lei 9717/98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64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028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8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Regulamentos do RPPS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43000"/>
            <a:ext cx="8610600" cy="50885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800" dirty="0" smtClean="0">
              <a:latin typeface="Arial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Portarias MPS 403/2008 e 746/2011 - atuarial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Resolução CMN (Conselho Monetário Nacional</a:t>
            </a:r>
            <a:r>
              <a:rPr lang="pt-BR" sz="2800" dirty="0">
                <a:latin typeface="Calibri"/>
              </a:rPr>
              <a:t>) 3922/2010 e Portaria MPS 519/2011 </a:t>
            </a:r>
            <a:r>
              <a:rPr lang="pt-BR" sz="2800" dirty="0" smtClean="0">
                <a:latin typeface="Calibri"/>
              </a:rPr>
              <a:t>	- regulamentam os investimentos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Calibri"/>
              </a:rPr>
              <a:t>Portaria MPS 509/2013 – contabilidade RPPS (revogou as Portarias 916/2003 e 95/2007)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800" dirty="0" smtClean="0">
              <a:latin typeface="Arial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800" dirty="0" smtClean="0">
              <a:latin typeface="Arial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028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48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Normativos da SPS/MPS</a:t>
            </a:r>
            <a:br>
              <a:rPr lang="pt-BR" sz="48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r>
              <a:rPr lang="pt-BR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(Secretaria de Políticas de Previdência Social)</a:t>
            </a:r>
            <a:endParaRPr lang="pt-BR" sz="4800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68760"/>
            <a:ext cx="8610600" cy="50885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85000" lnSpcReduction="20000"/>
          </a:bodyPr>
          <a:lstStyle/>
          <a:p>
            <a:pPr marL="360363" indent="-360363" algn="just">
              <a:lnSpc>
                <a:spcPct val="15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ON 01/2004 – procedimentos de RPPS pós EC 41</a:t>
            </a:r>
          </a:p>
          <a:p>
            <a:pPr marL="360363" indent="-360363" algn="just">
              <a:lnSpc>
                <a:spcPct val="15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ON 02/2009 – regulamenta o RPPS em seus vários aspectos (gestão, benefícios etc.)</a:t>
            </a:r>
          </a:p>
          <a:p>
            <a:pPr marL="360363" indent="-360363" algn="just">
              <a:lnSpc>
                <a:spcPct val="15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IN 01/2010 (com a redação da IN 03/2014) – aposentadoria especial (Súmula Vinculante 33)</a:t>
            </a:r>
          </a:p>
          <a:p>
            <a:pPr marL="360363" indent="-360363" algn="just">
              <a:lnSpc>
                <a:spcPct val="15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ON 01/2012 – revisão de aposentadoria por invalidez (EC 70/2012)</a:t>
            </a:r>
          </a:p>
          <a:p>
            <a:pPr marL="360363" indent="-360363" algn="just">
              <a:lnSpc>
                <a:spcPct val="15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IN 02/2014 – aposentadoria servidor com deficiência amparado por MI (Mandado de Injunção)</a:t>
            </a:r>
            <a:endParaRPr lang="pt-BR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2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8713788" cy="9366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8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Principais Normas de Regência do RPPS</a:t>
            </a:r>
          </a:p>
        </p:txBody>
      </p:sp>
      <p:sp>
        <p:nvSpPr>
          <p:cNvPr id="5" name="Subtítulo 4"/>
          <p:cNvSpPr>
            <a:spLocks noGrp="1"/>
          </p:cNvSpPr>
          <p:nvPr>
            <p:ph idx="1"/>
          </p:nvPr>
        </p:nvSpPr>
        <p:spPr>
          <a:xfrm>
            <a:off x="323850" y="5413375"/>
            <a:ext cx="8569325" cy="823913"/>
          </a:xfrm>
        </p:spPr>
        <p:txBody>
          <a:bodyPr rtlCol="0">
            <a:noAutofit/>
          </a:bodyPr>
          <a:lstStyle/>
          <a:p>
            <a:pPr marL="0" lvl="8" indent="0"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OBS: 1) Observar a Lei Orgânica do respectivo Tribunal de Contas, bem como suas Resoluções e outros atos normativos.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0" lvl="8" indent="0"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Uso subsidiário das regras do RGPS (Art. 40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,§12,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da CF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).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928670"/>
            <a:ext cx="6024586" cy="447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8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 vert="horz" anchor="t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Histórico orgânico da Previdência (e da Seguridade Social)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Histórico legislativo dos RPPS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Estrutura Orgânica dos RPPS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Controle Externo realizado pelo Tribunal de Contas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Cuidados com o encerramento de mandato dos gestores de RPPS, com base na LRF e na legislação eleitoral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77672" y="191752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Sumário</a:t>
            </a:r>
            <a:endParaRPr lang="pt-BR" sz="4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323528" y="260350"/>
            <a:ext cx="8568952" cy="6264994"/>
          </a:xfrm>
        </p:spPr>
        <p:txBody>
          <a:bodyPr vert="horz" anchor="t">
            <a:normAutofit/>
          </a:bodyPr>
          <a:lstStyle/>
          <a:p>
            <a:pPr marL="109728" indent="0" algn="ctr">
              <a:buNone/>
            </a:pPr>
            <a:r>
              <a:rPr lang="pt-BR" sz="4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Regras</a:t>
            </a:r>
          </a:p>
          <a:p>
            <a:pPr marL="109728" indent="0" algn="ctr">
              <a:buNone/>
            </a:pPr>
            <a:endParaRPr lang="pt-BR" sz="1200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109728" indent="0" algn="just">
              <a:spcAft>
                <a:spcPts val="1200"/>
              </a:spcAft>
              <a:buNone/>
            </a:pPr>
            <a:r>
              <a:rPr lang="pt-BR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Regras Permanentes -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 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Art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. 40, CF </a:t>
            </a:r>
            <a:endParaRPr lang="pt-BR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109728" indent="0" algn="just">
              <a:spcAft>
                <a:spcPts val="1200"/>
              </a:spcAft>
              <a:buNone/>
            </a:pPr>
            <a:r>
              <a:rPr lang="pt-BR" sz="2500" dirty="0" smtClean="0">
                <a:latin typeface="Calibri" pitchFamily="34" charset="0"/>
                <a:cs typeface="Arial" pitchFamily="34" charset="0"/>
              </a:rPr>
              <a:t>-  Quem ingressou após 31/12/2003</a:t>
            </a:r>
            <a:r>
              <a:rPr lang="pt-BR" sz="2500" dirty="0">
                <a:latin typeface="Calibri" pitchFamily="34" charset="0"/>
                <a:cs typeface="Arial" pitchFamily="34" charset="0"/>
              </a:rPr>
              <a:t> </a:t>
            </a:r>
            <a:r>
              <a:rPr lang="pt-BR" sz="2500" dirty="0" smtClean="0">
                <a:latin typeface="Calibri" pitchFamily="34" charset="0"/>
                <a:cs typeface="Arial" pitchFamily="34" charset="0"/>
              </a:rPr>
              <a:t>somente tem direito às regras permanentes</a:t>
            </a:r>
            <a:endParaRPr lang="pt-BR" sz="1200" dirty="0">
              <a:latin typeface="Calibri" pitchFamily="34" charset="0"/>
              <a:cs typeface="Arial" pitchFamily="34" charset="0"/>
            </a:endParaRPr>
          </a:p>
          <a:p>
            <a:pPr marL="109728" indent="0" algn="just">
              <a:spcAft>
                <a:spcPts val="1200"/>
              </a:spcAft>
              <a:buNone/>
            </a:pPr>
            <a:r>
              <a:rPr lang="pt-BR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Regras </a:t>
            </a:r>
            <a:r>
              <a:rPr lang="pt-BR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de </a:t>
            </a:r>
            <a:r>
              <a:rPr lang="pt-BR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Transição</a:t>
            </a:r>
            <a:r>
              <a:rPr lang="pt-BR" sz="2500" dirty="0" smtClean="0">
                <a:latin typeface="Calibri" pitchFamily="34" charset="0"/>
                <a:cs typeface="Arial" pitchFamily="34" charset="0"/>
              </a:rPr>
              <a:t>:</a:t>
            </a:r>
          </a:p>
          <a:p>
            <a:pPr lvl="2" algn="just">
              <a:spcAft>
                <a:spcPts val="12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500" dirty="0">
                <a:latin typeface="Calibri" pitchFamily="34" charset="0"/>
                <a:cs typeface="Arial" pitchFamily="34" charset="0"/>
              </a:rPr>
              <a:t>EC 20/98, 41/03, 47/05 e </a:t>
            </a:r>
            <a:r>
              <a:rPr lang="pt-BR" sz="2500" dirty="0" smtClean="0">
                <a:latin typeface="Calibri" pitchFamily="34" charset="0"/>
                <a:cs typeface="Arial" pitchFamily="34" charset="0"/>
              </a:rPr>
              <a:t>70/12, aplicáveis de acordo com o ingresso (até 16/12/98 ou até 31/12/2003)</a:t>
            </a:r>
          </a:p>
          <a:p>
            <a:pPr marL="109728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Regra </a:t>
            </a:r>
            <a:r>
              <a:rPr lang="pt-BR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do Direito Adquirido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:</a:t>
            </a:r>
          </a:p>
          <a:p>
            <a:pPr marL="989012" indent="-3429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500" dirty="0">
                <a:latin typeface="Calibri" pitchFamily="34" charset="0"/>
                <a:cs typeface="Arial" pitchFamily="34" charset="0"/>
              </a:rPr>
              <a:t>Princípio Constitucional – art. 5º, XXXVI, CF;</a:t>
            </a:r>
          </a:p>
          <a:p>
            <a:pPr marL="989012" indent="-342900" algn="just">
              <a:buFont typeface="Wingdings" panose="05000000000000000000" pitchFamily="2" charset="2"/>
              <a:buChar char="Ø"/>
            </a:pPr>
            <a:r>
              <a:rPr lang="pt-BR" sz="2500" dirty="0">
                <a:latin typeface="Calibri" pitchFamily="34" charset="0"/>
                <a:cs typeface="Arial" pitchFamily="34" charset="0"/>
              </a:rPr>
              <a:t>EC 20/98 – art. 3º, §2º;</a:t>
            </a:r>
          </a:p>
          <a:p>
            <a:pPr marL="989012" indent="-342900" algn="just">
              <a:buFont typeface="Wingdings" panose="05000000000000000000" pitchFamily="2" charset="2"/>
              <a:buChar char="Ø"/>
            </a:pPr>
            <a:r>
              <a:rPr lang="pt-BR" sz="2500" dirty="0">
                <a:latin typeface="Calibri" pitchFamily="34" charset="0"/>
                <a:cs typeface="Arial" pitchFamily="34" charset="0"/>
              </a:rPr>
              <a:t>Válida para o RGPS e RPPS</a:t>
            </a:r>
            <a:r>
              <a:rPr lang="pt-BR" sz="2500" dirty="0" smtClean="0">
                <a:latin typeface="Calibri" pitchFamily="34" charset="0"/>
                <a:cs typeface="Arial" pitchFamily="34" charset="0"/>
              </a:rPr>
              <a:t>.</a:t>
            </a:r>
            <a:endParaRPr lang="pt-BR" sz="25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Aposentadoria por Tempo de Contribuição</a:t>
            </a:r>
            <a:br>
              <a:rPr lang="pt-BR" sz="40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36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(regra permanente – art. 40)</a:t>
            </a:r>
            <a:endParaRPr lang="pt-BR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1785926"/>
            <a:ext cx="146801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857628"/>
            <a:ext cx="10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1714480" y="1571612"/>
            <a:ext cx="514353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Idade Mínima: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60 anos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Tempo de Contribuição Integral: 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35 anos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Tempo no Cargo: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05 anos.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Tempo no Serviço Público: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10 anos</a:t>
            </a:r>
          </a:p>
          <a:p>
            <a:pPr>
              <a:lnSpc>
                <a:spcPct val="150000"/>
              </a:lnSpc>
            </a:pPr>
            <a:endParaRPr lang="pt-BR" sz="2200" dirty="0" smtClean="0">
              <a:latin typeface="Calibri" pitchFamily="34" charset="0"/>
              <a:cs typeface="Calibri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500306"/>
            <a:ext cx="3500430" cy="334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1714480" y="4000504"/>
            <a:ext cx="535785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Idade Mínima: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 55 anos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Tempo de Contribuição Integral: 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30 anos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Tempo no Cargo: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05 anos.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Tempo no Serviço Público: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10 anos</a:t>
            </a:r>
          </a:p>
          <a:p>
            <a:pPr>
              <a:lnSpc>
                <a:spcPct val="150000"/>
              </a:lnSpc>
            </a:pPr>
            <a:endParaRPr lang="pt-BR" sz="2200" dirty="0" smtClean="0">
              <a:latin typeface="Calibri" pitchFamily="34" charset="0"/>
              <a:cs typeface="Calibri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0825" y="476250"/>
            <a:ext cx="8713788" cy="9366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Proventos</a:t>
            </a: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5" name="Subtítulo 4"/>
          <p:cNvSpPr>
            <a:spLocks noGrp="1"/>
          </p:cNvSpPr>
          <p:nvPr>
            <p:ph idx="1"/>
          </p:nvPr>
        </p:nvSpPr>
        <p:spPr>
          <a:xfrm>
            <a:off x="323850" y="1773238"/>
            <a:ext cx="8461375" cy="44640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500" dirty="0" smtClean="0">
                <a:latin typeface="Calibri"/>
                <a:cs typeface="Arial" charset="0"/>
              </a:rPr>
              <a:t>Forma de Cálculo: Pela Média, não podendo ser superior à ultima remuneração do cargo efetivo em que se aposentou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500" dirty="0" smtClean="0">
                <a:latin typeface="Calibri"/>
                <a:cs typeface="Arial" charset="0"/>
              </a:rPr>
              <a:t>Forma de Reajuste: Por lei e periódico, sem paridade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500" dirty="0" smtClean="0">
                <a:latin typeface="Calibri"/>
                <a:cs typeface="Arial" charset="0"/>
              </a:rPr>
              <a:t>Teto para o Benefício: do prefeito, do governador, do desembargador ou de Ministro do STF, dependendo do órgão ou entidade que o servidor atua. </a:t>
            </a:r>
            <a:endParaRPr lang="pt-BR" sz="2400" dirty="0" smtClean="0">
              <a:latin typeface="Calibri"/>
            </a:endParaRPr>
          </a:p>
          <a:p>
            <a:pPr marL="142875" lvl="1" eaLnBrk="1" hangingPunct="1">
              <a:buFont typeface="Arial" charset="0"/>
              <a:buNone/>
            </a:pPr>
            <a:endParaRPr lang="pt-BR" sz="2400" dirty="0" smtClean="0">
              <a:latin typeface="Calibri"/>
            </a:endParaRPr>
          </a:p>
          <a:p>
            <a:pPr marL="142875" lvl="1" eaLnBrk="1" hangingPunct="1">
              <a:buFont typeface="Arial" charset="0"/>
              <a:buNone/>
            </a:pPr>
            <a:endParaRPr lang="pt-BR" sz="2400" dirty="0" smtClean="0">
              <a:latin typeface="Calibri"/>
            </a:endParaRPr>
          </a:p>
          <a:p>
            <a:pPr eaLnBrk="1" hangingPunct="1">
              <a:buFont typeface="Arial" charset="0"/>
              <a:buNone/>
            </a:pPr>
            <a:endParaRPr lang="pt-BR" sz="28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35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3"/>
          <p:cNvSpPr>
            <a:spLocks noGrp="1"/>
          </p:cNvSpPr>
          <p:nvPr>
            <p:ph type="title"/>
          </p:nvPr>
        </p:nvSpPr>
        <p:spPr>
          <a:xfrm>
            <a:off x="250825" y="476250"/>
            <a:ext cx="8713788" cy="9366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Outras </a:t>
            </a:r>
            <a: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</a:t>
            </a:r>
            <a:r>
              <a:rPr 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posentadorias</a:t>
            </a: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79" name="Subtítulo 4"/>
          <p:cNvSpPr>
            <a:spLocks noGrp="1"/>
          </p:cNvSpPr>
          <p:nvPr>
            <p:ph idx="1"/>
          </p:nvPr>
        </p:nvSpPr>
        <p:spPr>
          <a:xfrm>
            <a:off x="323850" y="1412875"/>
            <a:ext cx="8461375" cy="4824437"/>
          </a:xfrm>
        </p:spPr>
        <p:txBody>
          <a:bodyPr vert="horz" anchor="t">
            <a:normAutofit fontScale="55000" lnSpcReduction="20000"/>
          </a:bodyPr>
          <a:lstStyle/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pt-BR" sz="4200" dirty="0" smtClean="0">
                <a:latin typeface="Calibri" pitchFamily="34" charset="0"/>
                <a:cs typeface="Arial" charset="0"/>
              </a:rPr>
              <a:t>IDADE:  65 (H) e 60 (M), com no mínimo 5 anos no cargo e 10 anos de serviço público, com proventos proporcionais.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pt-BR" sz="4200" dirty="0" smtClean="0">
                <a:latin typeface="Calibri" pitchFamily="34" charset="0"/>
                <a:cs typeface="Arial" charset="0"/>
              </a:rPr>
              <a:t>INVALIDEZ PERMANENTE:</a:t>
            </a:r>
            <a:r>
              <a:rPr lang="pt-BR" sz="42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pt-BR" sz="4200" dirty="0">
                <a:latin typeface="Calibri" pitchFamily="34" charset="0"/>
                <a:cs typeface="Arial" pitchFamily="34" charset="0"/>
              </a:rPr>
              <a:t>proventos proporcionais ao tempo de contribuição, exceto se decorrente de acidente em serviço, moléstia profissional ou doenças graves, contagiosas ou incuráveis, na forma da lei, e através de avaliação pericial</a:t>
            </a:r>
            <a:r>
              <a:rPr lang="pt-BR" sz="4200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pt-BR" sz="4200" dirty="0" smtClean="0">
                <a:latin typeface="Calibri" pitchFamily="34" charset="0"/>
                <a:cs typeface="Arial" pitchFamily="34" charset="0"/>
              </a:rPr>
              <a:t>COMPULSÓRIA: aos 70 anos de idade com proventos proporcionais.</a:t>
            </a:r>
            <a:r>
              <a:rPr lang="pt-BR" sz="42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pt-BR" sz="4200" dirty="0" smtClean="0">
                <a:latin typeface="Calibri" pitchFamily="34" charset="0"/>
                <a:cs typeface="Arial" pitchFamily="34" charset="0"/>
              </a:rPr>
              <a:t>OBS: com a EC 88/2015 Lei Complementar poderá ampliar para 75 anos. Isso já é válido para os ministros dos Tribunais Superiores.</a:t>
            </a:r>
            <a:endParaRPr lang="pt-BR" sz="4200" dirty="0">
              <a:solidFill>
                <a:srgbClr val="FF0000"/>
              </a:solidFill>
              <a:latin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sz="4200" dirty="0" smtClean="0">
              <a:latin typeface="Calibri" pitchFamily="34" charset="0"/>
              <a:cs typeface="Arial" charset="0"/>
            </a:endParaRPr>
          </a:p>
          <a:p>
            <a:pPr marL="142875" lvl="1" eaLnBrk="1" hangingPunct="1">
              <a:buFont typeface="Arial" charset="0"/>
              <a:buNone/>
            </a:pPr>
            <a:endParaRPr lang="pt-BR" sz="4200" dirty="0" smtClean="0"/>
          </a:p>
          <a:p>
            <a:pPr marL="142875" lvl="1" eaLnBrk="1" hangingPunct="1">
              <a:buFont typeface="Arial" charset="0"/>
              <a:buNone/>
            </a:pPr>
            <a:endParaRPr lang="pt-BR" sz="2400" dirty="0" smtClean="0"/>
          </a:p>
          <a:p>
            <a:pPr eaLnBrk="1" hangingPunct="1">
              <a:buFont typeface="Arial" charset="0"/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4677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3"/>
          <p:cNvSpPr>
            <a:spLocks noGrp="1"/>
          </p:cNvSpPr>
          <p:nvPr>
            <p:ph type="title"/>
          </p:nvPr>
        </p:nvSpPr>
        <p:spPr>
          <a:xfrm>
            <a:off x="250824" y="188640"/>
            <a:ext cx="8713788" cy="9366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Outros benefícios</a:t>
            </a: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79" name="Subtítulo 4"/>
          <p:cNvSpPr>
            <a:spLocks noGrp="1"/>
          </p:cNvSpPr>
          <p:nvPr>
            <p:ph idx="1"/>
          </p:nvPr>
        </p:nvSpPr>
        <p:spPr>
          <a:xfrm>
            <a:off x="377031" y="1268760"/>
            <a:ext cx="8461375" cy="482441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3200" dirty="0" smtClean="0">
                <a:latin typeface="Calibri" pitchFamily="34" charset="0"/>
                <a:cs typeface="Arial" charset="0"/>
              </a:rPr>
              <a:t>Abono de permanência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3200" dirty="0" smtClean="0">
                <a:latin typeface="Calibri" pitchFamily="34" charset="0"/>
                <a:cs typeface="Arial" charset="0"/>
              </a:rPr>
              <a:t>Pensão por morte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3200" dirty="0" smtClean="0">
                <a:latin typeface="Calibri" pitchFamily="34" charset="0"/>
                <a:cs typeface="Arial" charset="0"/>
              </a:rPr>
              <a:t>Aposentadoria especial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3200" dirty="0" smtClean="0">
                <a:latin typeface="Calibri" pitchFamily="34" charset="0"/>
                <a:cs typeface="Arial" charset="0"/>
              </a:rPr>
              <a:t>Auxílio-doença (licença médica)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3200" dirty="0" smtClean="0">
                <a:latin typeface="Calibri" pitchFamily="34" charset="0"/>
                <a:cs typeface="Arial" charset="0"/>
              </a:rPr>
              <a:t>Auxílio-reclusão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sz="2500" dirty="0" smtClean="0">
              <a:latin typeface="Calibri" pitchFamily="34" charset="0"/>
              <a:cs typeface="Arial" charset="0"/>
            </a:endParaRPr>
          </a:p>
          <a:p>
            <a:pPr marL="142875" lvl="1" eaLnBrk="1" hangingPunct="1">
              <a:buFont typeface="Arial" charset="0"/>
              <a:buNone/>
            </a:pPr>
            <a:endParaRPr lang="pt-BR" sz="2400" dirty="0" smtClean="0"/>
          </a:p>
          <a:p>
            <a:pPr marL="142875" lvl="1" eaLnBrk="1" hangingPunct="1">
              <a:buFont typeface="Arial" charset="0"/>
              <a:buNone/>
            </a:pPr>
            <a:endParaRPr lang="pt-BR" sz="2400" dirty="0" smtClean="0"/>
          </a:p>
          <a:p>
            <a:pPr eaLnBrk="1" hangingPunct="1">
              <a:buFont typeface="Arial" charset="0"/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5846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5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ESTRUTURA ORGÂNICA DO RPPS</a:t>
            </a:r>
            <a:endParaRPr lang="pt-BR" sz="5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sz="40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Estrutura orgânica do RPPS</a:t>
            </a:r>
            <a:endParaRPr lang="pt-BR" sz="40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/>
                <a:cs typeface="Arial" charset="0"/>
              </a:rPr>
              <a:t>Pode ser criado dentro da própria administração direta o RPPS (costuma ser chamado Fundo de Previdência) ficando vinculado a uma secretaria ou departamento, obedecendo as regras previdenciárias (inclusive com os recursos de caixa e investimentos totalmente separados do restante). Utiliza a estrutura da administração física e de pessoal da administração direta.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/>
                <a:cs typeface="Arial" charset="0"/>
              </a:rPr>
              <a:t>Também pode ser criada uma autarquia previdenciária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/>
                <a:cs typeface="Arial" charset="0"/>
              </a:rPr>
              <a:t>Deverá </a:t>
            </a:r>
            <a:r>
              <a:rPr lang="pt-BR" sz="2600" dirty="0">
                <a:latin typeface="Calibri"/>
                <a:cs typeface="Arial" charset="0"/>
              </a:rPr>
              <a:t>ter colegiado representativo (conselhos</a:t>
            </a:r>
            <a:r>
              <a:rPr lang="pt-BR" sz="2600" dirty="0" smtClean="0">
                <a:latin typeface="Calibri"/>
                <a:cs typeface="Arial" charset="0"/>
              </a:rPr>
              <a:t>) em qualquer </a:t>
            </a:r>
            <a:r>
              <a:rPr lang="pt-BR" sz="2600" dirty="0" smtClean="0">
                <a:latin typeface="Calibri"/>
                <a:cs typeface="Arial" charset="0"/>
              </a:rPr>
              <a:t>hipótese</a:t>
            </a:r>
            <a:endParaRPr lang="pt-BR" sz="2600" dirty="0">
              <a:latin typeface="Calibri"/>
              <a:cs typeface="Arial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>
              <a:latin typeface="Calibri"/>
            </a:endParaRPr>
          </a:p>
          <a:p>
            <a:pPr algn="just"/>
            <a:endParaRPr lang="pt-BR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55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561"/>
            <a:ext cx="8229600" cy="12241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O que é uma AUTARQUIA?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071546"/>
            <a:ext cx="846914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 smtClean="0">
                <a:latin typeface="Calibri"/>
              </a:rPr>
              <a:t>Faz parte da Administração Indireta (junto com as empresas públicas, sociedades de economia mista e fundações públicas)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 smtClean="0">
                <a:latin typeface="Calibri"/>
              </a:rPr>
              <a:t>Criada por lei e pode editar atos administrativos (exceto Decreto)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 smtClean="0">
                <a:latin typeface="Calibri"/>
                <a:cs typeface="Arial" charset="0"/>
              </a:rPr>
              <a:t>Tem autonomia administrativa e financeira (não é absoluta)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 smtClean="0">
                <a:latin typeface="Calibri"/>
                <a:cs typeface="Arial" charset="0"/>
              </a:rPr>
              <a:t>Não tem autonomia política (é entidade, mas não é ente político)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 smtClean="0">
                <a:latin typeface="Calibri"/>
                <a:cs typeface="Arial" charset="0"/>
              </a:rPr>
              <a:t>Não há subordinação hierárquica com a administração direta, mas está sujeita a supervisão.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 smtClean="0">
                <a:latin typeface="Calibri"/>
                <a:cs typeface="Arial" charset="0"/>
              </a:rPr>
              <a:t>Possui personalidade jurídica de direito público interno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 smtClean="0">
                <a:latin typeface="Calibri"/>
                <a:cs typeface="Arial" charset="0"/>
              </a:rPr>
              <a:t>Servidores estatutários e concursados, salvo as exceções da CF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 smtClean="0">
                <a:latin typeface="Calibri"/>
                <a:cs typeface="Arial" charset="0"/>
              </a:rPr>
              <a:t>Gestor julgado pelo TC em separado do Chefe do Executivo.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endParaRPr lang="pt-BR" sz="2400" dirty="0" smtClean="0">
              <a:latin typeface="Calibri"/>
              <a:cs typeface="Arial" charset="0"/>
            </a:endParaRPr>
          </a:p>
          <a:p>
            <a:pPr algn="just">
              <a:lnSpc>
                <a:spcPct val="110000"/>
              </a:lnSpc>
            </a:pPr>
            <a:endParaRPr lang="pt-BR" sz="2400" dirty="0" smtClean="0">
              <a:latin typeface="Calibri"/>
              <a:cs typeface="Arial" charset="0"/>
            </a:endParaRPr>
          </a:p>
          <a:p>
            <a:pPr algn="just">
              <a:lnSpc>
                <a:spcPct val="110000"/>
              </a:lnSpc>
              <a:buNone/>
            </a:pPr>
            <a:endParaRPr lang="pt-BR" sz="2800" dirty="0" smtClean="0">
              <a:latin typeface="Calibri"/>
              <a:cs typeface="Arial" charset="0"/>
            </a:endParaRPr>
          </a:p>
          <a:p>
            <a:pPr>
              <a:lnSpc>
                <a:spcPct val="110000"/>
              </a:lnSpc>
            </a:pPr>
            <a:endParaRPr lang="pt-BR" sz="2800" dirty="0" smtClean="0">
              <a:latin typeface="Calibri"/>
              <a:cs typeface="Arial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</a:pPr>
            <a:endParaRPr lang="pt-BR" b="1" dirty="0" smtClean="0"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39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3827" y="-12307"/>
            <a:ext cx="8229600" cy="9397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Conselhos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836712"/>
            <a:ext cx="8469145" cy="542604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lnSpcReduction="10000"/>
          </a:bodyPr>
          <a:lstStyle/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CF estabelece como objetivo da seguridade social a gestão quadripartite da administração com participação dos trabalhadores, empregadores, dos aposentados e do governo nos órgãos colegiados (art. 194, parágrafo único, VII).</a:t>
            </a: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Lei 9.717/98 garante aos segurados pleno acesso às informações e direito de representação nos colegiados e instâncias de decisão (art.  1º, VI).</a:t>
            </a: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Pelo art. 15, I da ON 02/2009, o RPPS “contará com colegiado ou instância de decisão, no qual será garantida a representação dos segurados, cabendo-lhes acompanhar e fiscalizar sua administração”</a:t>
            </a: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Lei local criará e definirá a composição e atribuições</a:t>
            </a:r>
            <a:r>
              <a:rPr lang="pt-BR" sz="2600" dirty="0">
                <a:latin typeface="Calibri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0000"/>
              </a:lnSpc>
              <a:buNone/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 eaLnBrk="1" hangingPunct="1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</a:pPr>
            <a:endParaRPr lang="pt-BR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-99392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Papel dos conselheiros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80728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 smtClean="0">
                <a:latin typeface="Calibri"/>
                <a:cs typeface="Arial" charset="0"/>
              </a:rPr>
              <a:t> Fiscalizar os atos dos gestores do RPPS. Até o Conselho Administrativo fiscaliza, pois ele tem a competência de aprovar alguns atos antes de sua execução.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 smtClean="0">
                <a:latin typeface="Calibri"/>
                <a:cs typeface="Arial" charset="0"/>
              </a:rPr>
              <a:t>Analisar com o devido critério os elementos da gestão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 smtClean="0">
                <a:latin typeface="Calibri"/>
                <a:cs typeface="Arial" charset="0"/>
              </a:rPr>
              <a:t>Compreender as dificuldades administrativas que existem, sem abrir mão de fiscalizar e apontar os erros e propor as medidas cabíveis (inclusive denúncias aos órgãos de controle)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 smtClean="0">
                <a:effectLst/>
                <a:latin typeface="Calibri"/>
                <a:cs typeface="Arial" charset="0"/>
              </a:rPr>
              <a:t>O Conselheiro não é eleito ou escolhido para defender uma categoria ou um grupo, mas sim para zelar pelo bom funcionamento do sistema previdenciário.</a:t>
            </a:r>
            <a:endParaRPr lang="pt-BR" sz="2600" dirty="0" smtClean="0"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25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5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Previdência é algo recente?</a:t>
            </a:r>
            <a:endParaRPr lang="pt-BR" sz="5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sz="40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Obrigações do RPPS</a:t>
            </a:r>
            <a:endParaRPr lang="pt-BR" sz="40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925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b="1" u="sng" dirty="0" smtClean="0">
                <a:latin typeface="Calibri" pitchFamily="34" charset="0"/>
                <a:cs typeface="Arial" charset="0"/>
              </a:rPr>
              <a:t>Obrigações Comuns</a:t>
            </a:r>
            <a:r>
              <a:rPr lang="pt-BR" sz="2800" b="1" dirty="0" smtClean="0">
                <a:latin typeface="Calibri" pitchFamily="34" charset="0"/>
                <a:cs typeface="Arial" charset="0"/>
              </a:rPr>
              <a:t>: </a:t>
            </a:r>
            <a:r>
              <a:rPr lang="pt-BR" sz="2800" dirty="0" smtClean="0">
                <a:latin typeface="Calibri" pitchFamily="34" charset="0"/>
                <a:cs typeface="Arial" charset="0"/>
              </a:rPr>
              <a:t>art.37 da CF, Lei 8666/93, Lei 4320/64, LRF, Estatutos dos Servidores, transparência etc. (todo o serviço público tem que observar)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sz="2500" dirty="0" smtClean="0">
              <a:latin typeface="Calibri" pitchFamily="34" charset="0"/>
              <a:cs typeface="Arial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b="1" u="sng" dirty="0" smtClean="0">
                <a:latin typeface="Calibri" pitchFamily="34" charset="0"/>
                <a:cs typeface="Arial" charset="0"/>
              </a:rPr>
              <a:t>Obrigações Específicas</a:t>
            </a:r>
            <a:r>
              <a:rPr lang="pt-BR" sz="2800" b="1" dirty="0" smtClean="0">
                <a:latin typeface="Calibri" pitchFamily="34" charset="0"/>
                <a:cs typeface="Arial" charset="0"/>
              </a:rPr>
              <a:t>: </a:t>
            </a:r>
            <a:r>
              <a:rPr lang="pt-BR" sz="2800" dirty="0" smtClean="0">
                <a:latin typeface="Calibri" pitchFamily="34" charset="0"/>
                <a:cs typeface="Arial" charset="0"/>
              </a:rPr>
              <a:t>art.40 da CF, Lei 9.717, Lei 10.887/2004, ON 02/2009, Portarias 155, 402 e 403/2008 e 83/2009, dentre outras. (são obrigatórias para os RPPS)</a:t>
            </a:r>
          </a:p>
          <a:p>
            <a:pPr>
              <a:lnSpc>
                <a:spcPct val="150000"/>
              </a:lnSpc>
            </a:pPr>
            <a:endParaRPr lang="pt-BR" sz="320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150000"/>
              </a:lnSpc>
              <a:buNone/>
            </a:pPr>
            <a:endParaRPr lang="pt-BR" sz="3200" dirty="0" smtClean="0">
              <a:latin typeface="Calibri" pitchFamily="34" charset="0"/>
              <a:cs typeface="Arial" charset="0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268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24258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t-BR" sz="60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Controle Externo dos RPPS </a:t>
            </a:r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realizado pelos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Tribunais de Contas</a:t>
            </a:r>
          </a:p>
          <a:p>
            <a:pPr marL="109728" indent="0" algn="ctr">
              <a:buNone/>
            </a:pPr>
            <a:endParaRPr lang="pt-BR" sz="4200" dirty="0" smtClean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pt-BR" sz="4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Tribunal de Contas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16245"/>
            <a:ext cx="8047856" cy="525586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inserido na CF-88 mas com existência anterior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</a:t>
            </a:r>
            <a:r>
              <a:rPr lang="pt-BR" sz="2800" dirty="0" smtClean="0">
                <a:latin typeface="Calibri" pitchFamily="34" charset="0"/>
              </a:rPr>
              <a:t>TCU foi criado em 1890 por iniciativa do Ministro da Fazenda Rui Barbosa. Os outros tribunais, em sua maioria, no Século XX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Com o tempo evoluiu, ficou independente.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Não é mais órgão auxiliar do Poder Legislativo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É importante conhecer o seu funcionamento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Tribunal de Contas Atual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268760"/>
            <a:ext cx="7543800" cy="525586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Arts</a:t>
            </a:r>
            <a:r>
              <a:rPr lang="pt-BR" sz="2800" dirty="0">
                <a:latin typeface="Calibri" pitchFamily="34" charset="0"/>
              </a:rPr>
              <a:t>. 31, 70 a 75, 96 da CF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Constituição </a:t>
            </a:r>
            <a:r>
              <a:rPr lang="pt-BR" sz="2800" dirty="0">
                <a:latin typeface="Calibri" pitchFamily="34" charset="0"/>
              </a:rPr>
              <a:t>Estadual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Lei Orgânica e Regimento Interno</a:t>
            </a:r>
            <a:endParaRPr lang="pt-BR" sz="2800" dirty="0">
              <a:latin typeface="Calibri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Outros </a:t>
            </a:r>
            <a:r>
              <a:rPr lang="pt-BR" sz="2800" dirty="0">
                <a:latin typeface="Calibri" pitchFamily="34" charset="0"/>
              </a:rPr>
              <a:t>atos normativos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Precedentes</a:t>
            </a:r>
            <a:r>
              <a:rPr lang="pt-BR" sz="2800" dirty="0">
                <a:latin typeface="Calibri" pitchFamily="34" charset="0"/>
              </a:rPr>
              <a:t>, inclusive do TCU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Jurisprudência </a:t>
            </a:r>
            <a:r>
              <a:rPr lang="pt-BR" sz="2800" dirty="0">
                <a:latin typeface="Calibri" pitchFamily="34" charset="0"/>
              </a:rPr>
              <a:t>(judicial</a:t>
            </a:r>
            <a:r>
              <a:rPr lang="pt-BR" sz="2800" dirty="0" smtClean="0">
                <a:latin typeface="Calibri" pitchFamily="34" charset="0"/>
              </a:rPr>
              <a:t>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TCU, TCE e </a:t>
            </a:r>
            <a:r>
              <a:rPr lang="pt-BR" sz="2800" dirty="0" err="1" smtClean="0">
                <a:latin typeface="Calibri" pitchFamily="34" charset="0"/>
              </a:rPr>
              <a:t>TCMs</a:t>
            </a:r>
            <a:r>
              <a:rPr lang="pt-BR" sz="2800" dirty="0" smtClean="0">
                <a:latin typeface="Calibri" pitchFamily="34" charset="0"/>
              </a:rPr>
              <a:t> (Bahia, Ceará, Goiás e Pará)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TCM (Rio de Janeiro e São Paulo)</a:t>
            </a:r>
            <a:endParaRPr lang="pt-BR" sz="28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117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Composição do TCE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1785926"/>
            <a:ext cx="7543800" cy="431958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</a:t>
            </a:r>
            <a:r>
              <a:rPr lang="pt-BR" sz="2800" dirty="0">
                <a:latin typeface="Calibri" pitchFamily="34" charset="0"/>
              </a:rPr>
              <a:t>7 conselheiros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4 </a:t>
            </a:r>
            <a:r>
              <a:rPr lang="pt-BR" sz="2800" dirty="0">
                <a:latin typeface="Calibri" pitchFamily="34" charset="0"/>
              </a:rPr>
              <a:t>escolhidos pela </a:t>
            </a:r>
            <a:r>
              <a:rPr lang="pt-BR" sz="2800" dirty="0" smtClean="0">
                <a:latin typeface="Calibri" pitchFamily="34" charset="0"/>
              </a:rPr>
              <a:t>Assembleia </a:t>
            </a:r>
            <a:r>
              <a:rPr lang="pt-BR" sz="2800" dirty="0">
                <a:latin typeface="Calibri" pitchFamily="34" charset="0"/>
              </a:rPr>
              <a:t>Legislativa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3 </a:t>
            </a:r>
            <a:r>
              <a:rPr lang="pt-BR" sz="2800" dirty="0">
                <a:latin typeface="Calibri" pitchFamily="34" charset="0"/>
              </a:rPr>
              <a:t>escolhidos pelo </a:t>
            </a:r>
            <a:r>
              <a:rPr lang="pt-BR" sz="2800" dirty="0" smtClean="0">
                <a:latin typeface="Calibri" pitchFamily="34" charset="0"/>
              </a:rPr>
              <a:t>Governador sendo:</a:t>
            </a:r>
            <a:endParaRPr lang="pt-BR" sz="2800" dirty="0">
              <a:latin typeface="Calibri" pitchFamily="34" charset="0"/>
            </a:endParaRPr>
          </a:p>
          <a:p>
            <a:pPr marL="804672" lvl="2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pt-BR" sz="2600" dirty="0">
                <a:latin typeface="Calibri" pitchFamily="34" charset="0"/>
              </a:rPr>
              <a:t>1 de livre escolha	</a:t>
            </a:r>
          </a:p>
          <a:p>
            <a:pPr marL="804672" lvl="2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pt-BR" sz="2600" dirty="0">
                <a:latin typeface="Calibri" pitchFamily="34" charset="0"/>
              </a:rPr>
              <a:t>1 dentre os auditores</a:t>
            </a:r>
          </a:p>
          <a:p>
            <a:pPr marL="804672" lvl="2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pt-BR" sz="2600" dirty="0">
                <a:latin typeface="Calibri" pitchFamily="34" charset="0"/>
              </a:rPr>
              <a:t>1 dentre os Procuradores de Contas</a:t>
            </a:r>
          </a:p>
        </p:txBody>
      </p:sp>
    </p:spTree>
    <p:extLst>
      <p:ext uri="{BB962C8B-B14F-4D97-AF65-F5344CB8AC3E}">
        <p14:creationId xmlns:p14="http://schemas.microsoft.com/office/powerpoint/2010/main" val="4152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Ministério Público de Contas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556793"/>
            <a:ext cx="7543800" cy="5517108"/>
          </a:xfrm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Art</a:t>
            </a:r>
            <a:r>
              <a:rPr lang="pt-BR" sz="2800" dirty="0">
                <a:latin typeface="Calibri" pitchFamily="34" charset="0"/>
              </a:rPr>
              <a:t>. 130 da </a:t>
            </a:r>
            <a:r>
              <a:rPr lang="pt-BR" sz="2800" dirty="0" smtClean="0">
                <a:latin typeface="Calibri" pitchFamily="34" charset="0"/>
              </a:rPr>
              <a:t>CF e leis locais</a:t>
            </a:r>
            <a:endParaRPr lang="pt-BR" sz="2800" dirty="0">
              <a:latin typeface="Calibri" pitchFamily="34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Ingresso </a:t>
            </a:r>
            <a:r>
              <a:rPr lang="pt-BR" sz="2800" dirty="0">
                <a:latin typeface="Calibri" pitchFamily="34" charset="0"/>
              </a:rPr>
              <a:t>por Concurso Público.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Atua </a:t>
            </a:r>
            <a:r>
              <a:rPr lang="pt-BR" sz="2800" dirty="0">
                <a:latin typeface="Calibri" pitchFamily="34" charset="0"/>
              </a:rPr>
              <a:t>como Fiscal da Lei (emite parecer </a:t>
            </a:r>
            <a:r>
              <a:rPr lang="pt-BR" sz="2800" dirty="0" smtClean="0">
                <a:latin typeface="Calibri" pitchFamily="34" charset="0"/>
              </a:rPr>
              <a:t>nos processos) </a:t>
            </a:r>
            <a:r>
              <a:rPr lang="pt-BR" sz="2800" dirty="0">
                <a:latin typeface="Calibri" pitchFamily="34" charset="0"/>
              </a:rPr>
              <a:t>ou como parte </a:t>
            </a:r>
            <a:r>
              <a:rPr lang="pt-BR" sz="2800" dirty="0" smtClean="0">
                <a:latin typeface="Calibri" pitchFamily="34" charset="0"/>
              </a:rPr>
              <a:t>(podem fazer denúncias e interpor recursos).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Possuem autonomia funcional, mas sem autonomia administrativa e financeira.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Coordenados por um Procurador Geral</a:t>
            </a:r>
            <a:endParaRPr lang="pt-BR" sz="28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339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49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Competência do TC</a:t>
            </a:r>
            <a:br>
              <a:rPr lang="pt-BR" sz="49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r>
              <a:rPr lang="pt-BR" sz="49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 (art. 71 da CF</a:t>
            </a:r>
            <a:r>
              <a:rPr lang="pt-BR" sz="49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746151"/>
            <a:ext cx="8431088" cy="5111849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I – Emitir </a:t>
            </a:r>
            <a:r>
              <a:rPr lang="pt-BR" sz="2800" dirty="0">
                <a:latin typeface="Calibri" pitchFamily="34" charset="0"/>
              </a:rPr>
              <a:t>Parecer </a:t>
            </a:r>
            <a:r>
              <a:rPr lang="pt-BR" sz="2800" dirty="0" smtClean="0">
                <a:latin typeface="Calibri" pitchFamily="34" charset="0"/>
              </a:rPr>
              <a:t>Prévio </a:t>
            </a:r>
            <a:r>
              <a:rPr lang="pt-BR" sz="2800" dirty="0">
                <a:latin typeface="Calibri" pitchFamily="34" charset="0"/>
              </a:rPr>
              <a:t>das contas do Chefe do Poder Executivo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 II </a:t>
            </a:r>
            <a:r>
              <a:rPr lang="pt-BR" sz="2800" dirty="0">
                <a:latin typeface="Calibri" pitchFamily="34" charset="0"/>
              </a:rPr>
              <a:t>– Julgar contas de administradores e demais responsáveis por </a:t>
            </a:r>
            <a:r>
              <a:rPr lang="pt-BR" sz="2800" dirty="0" smtClean="0">
                <a:latin typeface="Calibri" pitchFamily="34" charset="0"/>
              </a:rPr>
              <a:t>dinheiros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pt-BR" sz="2800" dirty="0" smtClean="0">
                <a:latin typeface="Calibri" pitchFamily="34" charset="0"/>
              </a:rPr>
              <a:t> </a:t>
            </a:r>
            <a:r>
              <a:rPr lang="pt-BR" sz="2800" dirty="0">
                <a:latin typeface="Calibri" pitchFamily="34" charset="0"/>
              </a:rPr>
              <a:t>bens e valores públicos, inclusive da administração indireta, bem como qualquer pessoa que der causa a prejuízo ao erário.</a:t>
            </a:r>
          </a:p>
          <a:p>
            <a:pPr eaLnBrk="1" hangingPunct="1">
              <a:buFontTx/>
              <a:buChar char="-"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331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Competência do TC</a:t>
            </a:r>
            <a:br>
              <a:rPr lang="pt-BR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 (art. 71 da CF)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56792"/>
            <a:ext cx="8287072" cy="496783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III - apreciar, para fins de registro, a legalidade dos atos de admissão de pessoal, a qualquer título, na administração direta e indireta, incluídas as fundações instituídas e mantidas pelo Poder Público, excetuadas as nomeações para cargo de provimento em comissão, bem como a das concessões de aposentadorias, reformas e pensões, ressalvadas as melhorias posteriores que não alterem o fundamento legal do ato concessório;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endParaRPr lang="pt-BR" sz="28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6296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Competência do TC</a:t>
            </a:r>
            <a:b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 (art. 71 da CF)</a:t>
            </a:r>
            <a:endParaRPr lang="pt-BR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56793"/>
            <a:ext cx="8336285" cy="5301208"/>
          </a:xfrm>
        </p:spPr>
        <p:txBody>
          <a:bodyPr vert="horz" anchor="t">
            <a:normAutofit/>
          </a:bodyPr>
          <a:lstStyle/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IV - Realizar por iniciativa própria, do Poder Legislativo ou de Comissão Própria, inspeções e auditorias de natureza contábil, financeira, orçamentária, operacional e patrimonial nos órgãos e </a:t>
            </a:r>
            <a:r>
              <a:rPr lang="pt-BR" sz="2800" dirty="0" smtClean="0">
                <a:latin typeface="Calibri" pitchFamily="34" charset="0"/>
              </a:rPr>
              <a:t>entidades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sz="2800" dirty="0">
                <a:latin typeface="Calibri" pitchFamily="34" charset="0"/>
              </a:rPr>
              <a:t>responsáveis por recursos públicos.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VI – TCU fiscaliza recursos federais repassados a Estados e Municípios, através de convênios, ajustes e congêneres.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077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Competência do TC</a:t>
            </a:r>
            <a:b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 (art. 71 da CF)</a:t>
            </a:r>
            <a:endParaRPr lang="pt-BR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84784"/>
            <a:ext cx="8359080" cy="5373216"/>
          </a:xfrm>
        </p:spPr>
        <p:txBody>
          <a:bodyPr>
            <a:normAutofit/>
          </a:bodyPr>
          <a:lstStyle/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VIII </a:t>
            </a:r>
            <a:r>
              <a:rPr lang="pt-BR" sz="2800" dirty="0">
                <a:latin typeface="Calibri" pitchFamily="34" charset="0"/>
              </a:rPr>
              <a:t>– aplicar as sanções previstas em lei, inclusive multa proporcional ao dano causado ao erário. 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IX – assinar prazo para adoção de </a:t>
            </a:r>
            <a:r>
              <a:rPr lang="pt-BR" sz="2800" dirty="0" smtClean="0">
                <a:latin typeface="Calibri" pitchFamily="34" charset="0"/>
              </a:rPr>
              <a:t>providências </a:t>
            </a:r>
            <a:r>
              <a:rPr lang="pt-BR" sz="2800" dirty="0">
                <a:latin typeface="Calibri" pitchFamily="34" charset="0"/>
              </a:rPr>
              <a:t>necessárias no caso de ilegalidade.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X – sustar, não sendo atendido, a execução do ato impugnado, comunicando ao Poder Legislativo.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0247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1032" y="1052736"/>
            <a:ext cx="8424936" cy="5688632"/>
          </a:xfrm>
          <a:extLst/>
        </p:spPr>
        <p:txBody>
          <a:bodyPr>
            <a:noAutofit/>
          </a:bodyPr>
          <a:lstStyle/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A responsabilidade pelos idosos e doentes era exclusiva da família.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u="sng" dirty="0" smtClean="0">
                <a:latin typeface="Calibri" panose="020F0502020204030204" pitchFamily="34" charset="0"/>
                <a:cs typeface="Arial" charset="0"/>
              </a:rPr>
              <a:t>Iniciativas isoladas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(fundos, casas de assistência etc.)</a:t>
            </a:r>
            <a:endParaRPr lang="pt-BR" altLang="pt-BR" sz="2800" dirty="0" smtClean="0">
              <a:latin typeface="Calibri" panose="020F0502020204030204" pitchFamily="34" charset="0"/>
              <a:cs typeface="Times New Roman" charset="0"/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Previdência surge na </a:t>
            </a:r>
            <a:r>
              <a:rPr lang="pt-BR" altLang="pt-BR" sz="2800" u="sng" dirty="0" smtClean="0">
                <a:latin typeface="Calibri" panose="020F0502020204030204" pitchFamily="34" charset="0"/>
                <a:cs typeface="Arial" charset="0"/>
              </a:rPr>
              <a:t>Alemanha com Bismark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= auxílio-doença (1883), acidente do trabalho (1884) e seguro invalidez e velhice (1889) .</a:t>
            </a:r>
            <a:endParaRPr lang="pt-BR" altLang="pt-BR" sz="2800" dirty="0" smtClean="0">
              <a:latin typeface="Calibri" panose="020F0502020204030204" pitchFamily="34" charset="0"/>
              <a:cs typeface="Times New Roman" charset="0"/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1917 – Constituição mexicana traz a previdência social em seu texto</a:t>
            </a:r>
            <a:r>
              <a:rPr lang="pt-BR" altLang="pt-BR" sz="2800" dirty="0" smtClean="0">
                <a:latin typeface="Calibri" panose="020F0502020204030204" pitchFamily="34" charset="0"/>
              </a:rPr>
              <a:t> .</a:t>
            </a:r>
          </a:p>
          <a:p>
            <a:pPr marL="457200" indent="-45720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latin typeface="Calibri" panose="020F0502020204030204" pitchFamily="34" charset="0"/>
                <a:cs typeface="Arial" charset="0"/>
              </a:rPr>
              <a:t>N</a:t>
            </a:r>
            <a:r>
              <a:rPr lang="pt-BR" altLang="pt-BR" sz="2800" b="1" dirty="0" smtClean="0">
                <a:latin typeface="Calibri" panose="020F0502020204030204" pitchFamily="34" charset="0"/>
                <a:cs typeface="Arial" charset="0"/>
              </a:rPr>
              <a:t>o Brasil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a CF de 1891 tratou da aposentadoria por invalidez para os servidores públicos, mas o marco inicial é a (</a:t>
            </a:r>
            <a:r>
              <a:rPr lang="pt-BR" altLang="pt-BR" sz="2800" dirty="0">
                <a:latin typeface="Calibri" panose="020F0502020204030204" pitchFamily="34" charset="0"/>
                <a:cs typeface="Arial" charset="0"/>
              </a:rPr>
              <a:t>CAP) das empresas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ferroviárias criada pela</a:t>
            </a:r>
            <a:r>
              <a:rPr lang="pt-BR" altLang="pt-BR" sz="2800" b="1" u="sng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pt-BR" altLang="pt-BR" sz="2800" b="1" u="sng" dirty="0">
                <a:latin typeface="Calibri" panose="020F0502020204030204" pitchFamily="34" charset="0"/>
                <a:cs typeface="Arial" charset="0"/>
              </a:rPr>
              <a:t>Lei Eloy Chaves </a:t>
            </a:r>
            <a:r>
              <a:rPr lang="pt-BR" altLang="pt-BR" sz="2800" dirty="0">
                <a:latin typeface="Calibri" panose="020F0502020204030204" pitchFamily="34" charset="0"/>
                <a:cs typeface="Arial" charset="0"/>
              </a:rPr>
              <a:t>de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1923.</a:t>
            </a:r>
            <a:endParaRPr lang="pt-BR" altLang="pt-BR" sz="28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543800" cy="1203325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6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Breve Histórico</a:t>
            </a:r>
            <a:r>
              <a:rPr lang="pt-BR" altLang="pt-BR" dirty="0" smtClean="0">
                <a:effectLst/>
                <a:cs typeface="Times New Roman" charset="0"/>
              </a:rPr>
              <a:t/>
            </a:r>
            <a:br>
              <a:rPr lang="pt-BR" altLang="pt-BR" dirty="0" smtClean="0">
                <a:effectLst/>
                <a:cs typeface="Times New Roman" charset="0"/>
              </a:rPr>
            </a:br>
            <a:endParaRPr lang="pt-BR" altLang="pt-BR" b="0" dirty="0" smtClean="0">
              <a:effectLst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2998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Efeitos das decisões do TC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38907"/>
            <a:ext cx="8964488" cy="5949603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Débito ou multa: eficácia de título executivo extrajudicial (art. 71 § 3º)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Multa: executada </a:t>
            </a:r>
            <a:r>
              <a:rPr lang="pt-BR" sz="2800" dirty="0">
                <a:latin typeface="Calibri" pitchFamily="34" charset="0"/>
              </a:rPr>
              <a:t>pelo </a:t>
            </a:r>
            <a:r>
              <a:rPr lang="pt-BR" sz="2800" dirty="0" smtClean="0">
                <a:latin typeface="Calibri" pitchFamily="34" charset="0"/>
              </a:rPr>
              <a:t>ente ao </a:t>
            </a:r>
            <a:r>
              <a:rPr lang="pt-BR" sz="2800" dirty="0">
                <a:latin typeface="Calibri" pitchFamily="34" charset="0"/>
              </a:rPr>
              <a:t>qual o TC esteja vinculado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Débito: </a:t>
            </a:r>
            <a:r>
              <a:rPr lang="pt-BR" sz="2800" dirty="0">
                <a:latin typeface="Calibri" pitchFamily="34" charset="0"/>
              </a:rPr>
              <a:t>executado pelo ente que foi lesado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Inelegibilidade para atos dolosos de improbidade </a:t>
            </a:r>
            <a:r>
              <a:rPr lang="pt-BR" sz="2800" dirty="0" smtClean="0">
                <a:latin typeface="Calibri" pitchFamily="34" charset="0"/>
              </a:rPr>
              <a:t>administrativa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O TC também pode emitir medidas cautelares.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O TC pode inabilitar para cargo público</a:t>
            </a:r>
            <a:endParaRPr lang="pt-BR" sz="2800" dirty="0">
              <a:latin typeface="Calibri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pt-BR" dirty="0" smtClean="0"/>
          </a:p>
          <a:p>
            <a:pPr eaLnBrk="1" hangingPunct="1">
              <a:buFontTx/>
              <a:buChar char="-"/>
              <a:defRPr/>
            </a:pPr>
            <a:endParaRPr lang="pt-BR" sz="2400" dirty="0" smtClean="0"/>
          </a:p>
          <a:p>
            <a:pPr eaLnBrk="1" hangingPunct="1">
              <a:buFontTx/>
              <a:buChar char="-"/>
              <a:defRPr/>
            </a:pPr>
            <a:endParaRPr lang="pt-BR" sz="2400" dirty="0" smtClean="0"/>
          </a:p>
          <a:p>
            <a:pPr eaLnBrk="1" hangingPunct="1">
              <a:buFontTx/>
              <a:buChar char="-"/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873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TC e os Municípios </a:t>
            </a:r>
            <a:br>
              <a:rPr lang="pt-BR" sz="4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(art. 31 da CF)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820472" cy="5805587"/>
          </a:xfrm>
        </p:spPr>
        <p:txBody>
          <a:bodyPr vert="horz" anchor="t">
            <a:normAutofit/>
          </a:bodyPr>
          <a:lstStyle/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endParaRPr lang="pt-BR" sz="2800" dirty="0" smtClean="0">
              <a:latin typeface="Calibri" pitchFamily="34" charset="0"/>
            </a:endParaRP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Parecer </a:t>
            </a:r>
            <a:r>
              <a:rPr lang="pt-BR" sz="2800" dirty="0">
                <a:latin typeface="Calibri" pitchFamily="34" charset="0"/>
              </a:rPr>
              <a:t>prévio do TC só deixa de prevalecer pelo voto contrário de 2/3 da Câmara Municipal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Contas do Município devem ficar à disposição dos contribuintes anualmente por 60 dias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É vedada a criação de tribunais de contas no âmbito dos municípios.</a:t>
            </a:r>
          </a:p>
          <a:p>
            <a:pPr eaLnBrk="1" hangingPunct="1">
              <a:buFontTx/>
              <a:buChar char="-"/>
              <a:defRPr/>
            </a:pPr>
            <a:endParaRPr lang="pt-BR" sz="2400" dirty="0" smtClean="0"/>
          </a:p>
          <a:p>
            <a:pPr eaLnBrk="1" hangingPunct="1">
              <a:buFontTx/>
              <a:buChar char="-"/>
              <a:defRPr/>
            </a:pPr>
            <a:endParaRPr lang="pt-BR" sz="2400" dirty="0" smtClean="0"/>
          </a:p>
          <a:p>
            <a:pPr eaLnBrk="1" hangingPunct="1">
              <a:buFontTx/>
              <a:buChar char="-"/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9025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Controle dos RPPS pelos Tribunais de Contas</a:t>
            </a: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lnSpcReduction="10000"/>
          </a:bodyPr>
          <a:lstStyle/>
          <a:p>
            <a:pPr marL="109728" indent="0" algn="just">
              <a:buNone/>
            </a:pP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O Tribunal de Contas controla os RPPS em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três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frentes:</a:t>
            </a:r>
          </a:p>
          <a:p>
            <a:pPr marL="109728" indent="0" algn="just">
              <a:buNone/>
            </a:pP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Registro de atos de pessoal (art. 71, III – CF)</a:t>
            </a:r>
          </a:p>
          <a:p>
            <a:pPr algn="just"/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Julgamento dos Responsáveis por Dinheiro e Bens Públicos (art. 71, II – CF)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Calibri" panose="020F0502020204030204" pitchFamily="34" charset="0"/>
              </a:rPr>
              <a:t>Situação previdenciária pode impactar nas contas do chefe do Poder Executivo em que o TC emite parecer prévio e o legislativo julga (art. 71, I – CF)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Atos a serem fiscalizados no RPPS</a:t>
            </a:r>
            <a:br>
              <a:rPr 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8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(Rol exemplificativo)</a:t>
            </a:r>
            <a:endParaRPr lang="pt-BR" sz="28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 pitchFamily="34" charset="0"/>
                <a:cs typeface="Arial" pitchFamily="34" charset="0"/>
              </a:rPr>
              <a:t>Concessão e alteração de benefícios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 pitchFamily="34" charset="0"/>
                <a:cs typeface="Arial" pitchFamily="34" charset="0"/>
              </a:rPr>
              <a:t>Registro dos atos no Tribunais de contas</a:t>
            </a:r>
            <a:endParaRPr lang="pt-BR" sz="26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 pitchFamily="34" charset="0"/>
                <a:cs typeface="Arial" pitchFamily="34" charset="0"/>
              </a:rPr>
              <a:t>Aspectos </a:t>
            </a:r>
            <a:r>
              <a:rPr lang="pt-BR" sz="2600" dirty="0">
                <a:latin typeface="Calibri" pitchFamily="34" charset="0"/>
                <a:cs typeface="Arial" pitchFamily="34" charset="0"/>
              </a:rPr>
              <a:t>gerais de </a:t>
            </a:r>
            <a:r>
              <a:rPr lang="pt-BR" sz="2600" dirty="0" smtClean="0">
                <a:latin typeface="Calibri" pitchFamily="34" charset="0"/>
                <a:cs typeface="Arial" pitchFamily="34" charset="0"/>
              </a:rPr>
              <a:t>gestão (relativas a qualquer autarquia: execução orçamentária, licitações, concurso público etc.)</a:t>
            </a:r>
            <a:endParaRPr lang="pt-BR" sz="26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Taxa de Administração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Calibri" pitchFamily="34" charset="0"/>
                <a:cs typeface="Arial" pitchFamily="34" charset="0"/>
              </a:rPr>
              <a:t>Contabilidade </a:t>
            </a:r>
            <a:r>
              <a:rPr lang="pt-BR" sz="2600" dirty="0">
                <a:latin typeface="Calibri" pitchFamily="34" charset="0"/>
                <a:cs typeface="Arial" pitchFamily="34" charset="0"/>
              </a:rPr>
              <a:t>Previdenciária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Equilíbrio Financeiro e Atuarial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Investimentos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COMPREV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CRP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24258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t-BR" sz="60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Cuidados no Encerramento de Mandato</a:t>
            </a:r>
          </a:p>
          <a:p>
            <a:pPr marL="109728" indent="0" algn="ctr">
              <a:buNone/>
            </a:pPr>
            <a:endParaRPr lang="pt-BR" sz="4200" dirty="0" smtClean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pt-BR" sz="4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9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-171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Encerramento de Mandato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896" y="999325"/>
            <a:ext cx="8143875" cy="55235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lnSpcReduction="10000"/>
          </a:bodyPr>
          <a:lstStyle/>
          <a:p>
            <a:pPr algn="just" eaLnBrk="1" hangingPunct="1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sz="2800" dirty="0" smtClean="0">
                <a:effectLst/>
                <a:latin typeface="Calibri"/>
              </a:rPr>
              <a:t>As regras aplicáveis ao setor público (Lei 4.320/64, LRF, Lei 8666/93, legislação eleitoral etc.) prescrevem </a:t>
            </a:r>
            <a:r>
              <a:rPr lang="pt-BR" sz="2800" u="sng" dirty="0" smtClean="0">
                <a:effectLst/>
                <a:latin typeface="Calibri"/>
              </a:rPr>
              <a:t>regras aplicáveis em todos os anos de uma gestão</a:t>
            </a:r>
            <a:r>
              <a:rPr lang="pt-BR" sz="2800" dirty="0" smtClean="0">
                <a:latin typeface="Calibri"/>
              </a:rPr>
              <a:t>, especialmente no encerramento de cada exercício.</a:t>
            </a:r>
            <a:endParaRPr lang="pt-BR" sz="2800" dirty="0" smtClean="0">
              <a:effectLst/>
              <a:latin typeface="Calibri"/>
            </a:endParaRPr>
          </a:p>
          <a:p>
            <a:pPr algn="just" eaLnBrk="1" hangingPunct="1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Calibri"/>
              </a:rPr>
              <a:t>Entretanto, no </a:t>
            </a:r>
            <a:r>
              <a:rPr lang="pt-BR" sz="2800" u="sng" dirty="0" smtClean="0">
                <a:latin typeface="Calibri"/>
              </a:rPr>
              <a:t>último ano de mandato </a:t>
            </a:r>
            <a:r>
              <a:rPr lang="pt-BR" sz="2800" dirty="0" smtClean="0">
                <a:latin typeface="Calibri"/>
              </a:rPr>
              <a:t>(e em alguns períodos do último ano) existem regras específicas, mais rigorosas (originadas da LRF, da Lei 10.028/2000 e da legislação eleitoral)</a:t>
            </a:r>
          </a:p>
          <a:p>
            <a:pPr algn="just" eaLnBrk="1" hangingPunct="1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Calibri"/>
              </a:rPr>
              <a:t>Regras também valem para gestores reeleitos ou reconduzidos ao cargo.</a:t>
            </a:r>
          </a:p>
        </p:txBody>
      </p:sp>
    </p:spTree>
    <p:extLst>
      <p:ext uri="{BB962C8B-B14F-4D97-AF65-F5344CB8AC3E}">
        <p14:creationId xmlns:p14="http://schemas.microsoft.com/office/powerpoint/2010/main" val="37629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88640"/>
            <a:ext cx="822960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36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LRF – despesas obrigatórias de caráter continuado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21" y="1484784"/>
            <a:ext cx="8143875" cy="49401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São as despesas criadas por normativo (legislativo ou administrativo) que fixe obrigação por mais de dois anos (art. 17 da LRF)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Para serem criadas ou majoradas devem ser acompanhadas por aumento permanente de receita ou redução de outras despesas.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Benefícios e serviços da </a:t>
            </a:r>
            <a:r>
              <a:rPr lang="pt-BR" u="sng" dirty="0" smtClean="0">
                <a:latin typeface="Calibri"/>
              </a:rPr>
              <a:t>seguridade social </a:t>
            </a:r>
            <a:r>
              <a:rPr lang="pt-BR" dirty="0" smtClean="0">
                <a:latin typeface="Calibri"/>
              </a:rPr>
              <a:t>também se enquadram nesse conceito. (art. 24 da LRF).</a:t>
            </a:r>
          </a:p>
        </p:txBody>
      </p:sp>
    </p:spTree>
    <p:extLst>
      <p:ext uri="{BB962C8B-B14F-4D97-AF65-F5344CB8AC3E}">
        <p14:creationId xmlns:p14="http://schemas.microsoft.com/office/powerpoint/2010/main" val="36062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88640"/>
            <a:ext cx="822960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36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LRF – despesas com a seguridade social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21" y="1143000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Deve ter a indicação da fonte de custeio (art. 195 § 5º da CF)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Não precisam estar acompanhadas de aumento de receita ou redução de despesa nas hipóteses de:</a:t>
            </a:r>
          </a:p>
          <a:p>
            <a:pPr lvl="1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 smtClean="0">
                <a:latin typeface="Calibri"/>
              </a:rPr>
              <a:t>Concessão de benefício a quem já satisfaça as condições legais</a:t>
            </a:r>
          </a:p>
          <a:p>
            <a:pPr lvl="1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>
                <a:latin typeface="Calibri"/>
                <a:cs typeface="Arial" panose="020B0604020202020204" pitchFamily="34" charset="0"/>
              </a:rPr>
              <a:t>expansão quantitativa do atendimento e dos serviços </a:t>
            </a:r>
            <a:r>
              <a:rPr lang="pt-BR" dirty="0" smtClean="0">
                <a:latin typeface="Calibri"/>
                <a:cs typeface="Arial" panose="020B0604020202020204" pitchFamily="34" charset="0"/>
              </a:rPr>
              <a:t>prestados</a:t>
            </a:r>
          </a:p>
          <a:p>
            <a:pPr lvl="1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 smtClean="0">
                <a:latin typeface="Calibri"/>
                <a:cs typeface="Arial" panose="020B0604020202020204" pitchFamily="34" charset="0"/>
              </a:rPr>
              <a:t>Reajuste para preservar o valor real</a:t>
            </a:r>
          </a:p>
        </p:txBody>
      </p:sp>
    </p:spTree>
    <p:extLst>
      <p:ext uri="{BB962C8B-B14F-4D97-AF65-F5344CB8AC3E}">
        <p14:creationId xmlns:p14="http://schemas.microsoft.com/office/powerpoint/2010/main" val="40359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88640"/>
            <a:ext cx="822960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36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LRF – limite de gasto com pessoal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21" y="1143000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925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Despesa com pessoal tem limites (50%, 60% e 60% da RCL, para União, Estados e Municípios, respectivamente) (</a:t>
            </a:r>
            <a:r>
              <a:rPr lang="pt-BR" dirty="0" err="1" smtClean="0">
                <a:latin typeface="Calibri"/>
              </a:rPr>
              <a:t>arts</a:t>
            </a:r>
            <a:r>
              <a:rPr lang="pt-BR" dirty="0">
                <a:latin typeface="Calibri"/>
              </a:rPr>
              <a:t> </a:t>
            </a:r>
            <a:r>
              <a:rPr lang="pt-BR" dirty="0" smtClean="0">
                <a:latin typeface="Calibri"/>
              </a:rPr>
              <a:t>18 a 23 da LRF)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No caso dos Municípios o limite é dividido em 54% para o executivo e 6% para o Legislativo.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Quando um órgão ultrapassa 90% do seu limite o TC emite alerta. Quando ultrapassa 95% (limite prudencial) fica vedado de fazer aumento de despesas com pessoal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Extrapolando o limite deverá ser restabelecido nos próximos dois quadrimestres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dirty="0" smtClean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88640"/>
            <a:ext cx="822960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LRF – limite de gasto com pessoal</a:t>
            </a:r>
            <a:endParaRPr lang="pt-BR" sz="3600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21" y="1143000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Não voltando ao limite, </a:t>
            </a:r>
            <a:r>
              <a:rPr lang="pt-BR" u="sng" dirty="0" smtClean="0">
                <a:latin typeface="Calibri"/>
              </a:rPr>
              <a:t>ficará o ente público proibido de receber transferências voluntárias, obter garantia de outro ente e contratar operação de crédito</a:t>
            </a:r>
            <a:r>
              <a:rPr lang="pt-BR" dirty="0" smtClean="0">
                <a:latin typeface="Calibri"/>
              </a:rPr>
              <a:t> (exceto aquelas para refinanciar dívida mobiliária e destinadas a reduzir despesas com pessoal)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Caso extrapole o limite no </a:t>
            </a:r>
            <a:r>
              <a:rPr lang="pt-BR" b="1" u="sng" dirty="0" smtClean="0">
                <a:latin typeface="Calibri"/>
              </a:rPr>
              <a:t>último ano de mandato</a:t>
            </a:r>
            <a:r>
              <a:rPr lang="pt-BR" dirty="0" smtClean="0">
                <a:latin typeface="Calibri"/>
              </a:rPr>
              <a:t>, as vedações acima são aplicadas de imediato.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dirty="0" smtClean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32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836712"/>
            <a:ext cx="8352928" cy="5472608"/>
          </a:xfrm>
          <a:extLst/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3000" dirty="0" smtClean="0">
                <a:latin typeface="Calibri" panose="020F0502020204030204" pitchFamily="34" charset="0"/>
                <a:cs typeface="Arial" charset="0"/>
              </a:rPr>
              <a:t>Até </a:t>
            </a:r>
            <a:r>
              <a:rPr lang="pt-BR" altLang="pt-BR" sz="3000" dirty="0">
                <a:latin typeface="Calibri" panose="020F0502020204030204" pitchFamily="34" charset="0"/>
                <a:cs typeface="Arial" charset="0"/>
              </a:rPr>
              <a:t>década de 1930: criação das </a:t>
            </a:r>
            <a:r>
              <a:rPr lang="pt-BR" altLang="pt-BR" sz="3000" dirty="0" err="1">
                <a:latin typeface="Calibri" panose="020F0502020204030204" pitchFamily="34" charset="0"/>
                <a:cs typeface="Arial" charset="0"/>
              </a:rPr>
              <a:t>CAPs</a:t>
            </a:r>
            <a:r>
              <a:rPr lang="pt-BR" altLang="pt-BR" sz="3000" dirty="0">
                <a:latin typeface="Calibri" panose="020F0502020204030204" pitchFamily="34" charset="0"/>
                <a:cs typeface="Arial" charset="0"/>
              </a:rPr>
              <a:t> por empresa.</a:t>
            </a:r>
            <a:endParaRPr lang="pt-BR" altLang="pt-BR" sz="3000" dirty="0">
              <a:latin typeface="Calibri" panose="020F0502020204030204" pitchFamily="34" charset="0"/>
              <a:cs typeface="Times New Roman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3000" dirty="0">
                <a:latin typeface="Calibri" panose="020F0502020204030204" pitchFamily="34" charset="0"/>
                <a:cs typeface="Arial" charset="0"/>
              </a:rPr>
              <a:t>A partir da década de 1930: fusão das </a:t>
            </a:r>
            <a:r>
              <a:rPr lang="pt-BR" altLang="pt-BR" sz="3000" dirty="0" err="1">
                <a:latin typeface="Calibri" panose="020F0502020204030204" pitchFamily="34" charset="0"/>
                <a:cs typeface="Arial" charset="0"/>
              </a:rPr>
              <a:t>CAPs</a:t>
            </a:r>
            <a:r>
              <a:rPr lang="pt-BR" altLang="pt-BR" sz="3000" dirty="0">
                <a:latin typeface="Calibri" panose="020F0502020204030204" pitchFamily="34" charset="0"/>
                <a:cs typeface="Arial" charset="0"/>
              </a:rPr>
              <a:t> surgindo os </a:t>
            </a:r>
            <a:r>
              <a:rPr lang="pt-BR" altLang="pt-BR" sz="3000" dirty="0" err="1">
                <a:latin typeface="Calibri" panose="020F0502020204030204" pitchFamily="34" charset="0"/>
                <a:cs typeface="Arial" charset="0"/>
              </a:rPr>
              <a:t>IAPs</a:t>
            </a:r>
            <a:r>
              <a:rPr lang="pt-BR" altLang="pt-BR" sz="3000" dirty="0">
                <a:latin typeface="Calibri" panose="020F0502020204030204" pitchFamily="34" charset="0"/>
                <a:cs typeface="Arial" charset="0"/>
              </a:rPr>
              <a:t> por categoria. IAPC (comerciários), IAPETEC (trabalhadores em transportes de carga), IAPI (industriários), IAPB (bancários), IAPM (Marítimos), IPASE (Instituto de Previdência e Assistência aos Servidores do Estado</a:t>
            </a:r>
            <a:r>
              <a:rPr lang="pt-BR" altLang="pt-BR" sz="3000" dirty="0" smtClean="0">
                <a:latin typeface="Calibri" panose="020F0502020204030204" pitchFamily="34" charset="0"/>
                <a:cs typeface="Arial" charset="0"/>
              </a:rPr>
              <a:t>).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1967 –&gt; </a:t>
            </a:r>
            <a:r>
              <a:rPr lang="pt-BR" altLang="pt-BR" sz="3200" dirty="0" err="1">
                <a:latin typeface="Calibri" panose="020F0502020204030204" pitchFamily="34" charset="0"/>
                <a:cs typeface="Arial" charset="0"/>
              </a:rPr>
              <a:t>IAPs</a:t>
            </a:r>
            <a:r>
              <a:rPr lang="pt-BR" altLang="pt-BR" sz="3200" dirty="0">
                <a:latin typeface="Calibri" panose="020F0502020204030204" pitchFamily="34" charset="0"/>
                <a:cs typeface="Arial" charset="0"/>
              </a:rPr>
              <a:t> são unificados ao INPS.</a:t>
            </a:r>
            <a:endParaRPr lang="pt-BR" altLang="pt-BR" sz="3200" u="sng" dirty="0">
              <a:latin typeface="Calibri" panose="020F0502020204030204" pitchFamily="34" charset="0"/>
              <a:cs typeface="Arial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1977 –&gt; </a:t>
            </a:r>
            <a:r>
              <a:rPr lang="pt-BR" altLang="pt-BR" sz="3200" dirty="0">
                <a:latin typeface="Calibri" panose="020F0502020204030204" pitchFamily="34" charset="0"/>
                <a:cs typeface="Arial" charset="0"/>
              </a:rPr>
              <a:t>INPS dividido em três (INPS, IAPAS e INAMPS) e junto com a LBA, FUNABEM, CEME e DATAPREV formam o SINPAS. O IPASE é extinto.</a:t>
            </a:r>
            <a:endParaRPr lang="pt-BR" altLang="pt-BR" sz="3000" dirty="0">
              <a:latin typeface="Calibri" panose="020F0502020204030204" pitchFamily="34" charset="0"/>
              <a:cs typeface="Times New Roman" charset="0"/>
            </a:endParaRPr>
          </a:p>
          <a:p>
            <a:pPr marL="457200" indent="-457200" algn="just">
              <a:lnSpc>
                <a:spcPct val="16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/>
            </a:pPr>
            <a:endParaRPr lang="pt-BR" altLang="pt-BR" sz="2800" dirty="0" smtClean="0">
              <a:latin typeface="Calibri" panose="020F0502020204030204" pitchFamily="34" charset="0"/>
              <a:cs typeface="Arial" charset="0"/>
            </a:endParaRPr>
          </a:p>
          <a:p>
            <a:pPr marL="457200" indent="-457200" algn="just">
              <a:lnSpc>
                <a:spcPct val="16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/>
            </a:pPr>
            <a:endParaRPr lang="pt-BR" altLang="pt-BR" sz="28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pt-BR" altLang="pt-BR" sz="2800" dirty="0"/>
          </a:p>
          <a:p>
            <a:pPr marL="457200" indent="-457200"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pt-BR" altLang="pt-BR" sz="2800" dirty="0" smtClean="0">
              <a:latin typeface="Calibri" panose="020F0502020204030204" pitchFamily="34" charset="0"/>
              <a:cs typeface="Times New Roman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pt-BR" altLang="pt-BR" sz="28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543800" cy="432048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BR" altLang="pt-BR" dirty="0" smtClean="0">
              <a:effectLst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49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88640"/>
            <a:ext cx="822960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LRF – limite de gasto com pessoal</a:t>
            </a:r>
            <a:endParaRPr lang="pt-BR" sz="3600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21" y="1143000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Nos </a:t>
            </a:r>
            <a:r>
              <a:rPr lang="pt-BR" b="1" dirty="0" smtClean="0">
                <a:latin typeface="Calibri"/>
              </a:rPr>
              <a:t>últimos 180 dias de mandato </a:t>
            </a:r>
            <a:r>
              <a:rPr lang="pt-BR" dirty="0" smtClean="0">
                <a:latin typeface="Calibri"/>
              </a:rPr>
              <a:t>não poderá aumentar gastos com pessoal (art. 21, parágrafo único da LRF), salvo direitos já existentes do servidor.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Alienação de bens e direitos (receita de capital) não pode ser utilizada para pagar despesa corrente, </a:t>
            </a:r>
            <a:r>
              <a:rPr lang="pt-BR" u="sng" dirty="0" smtClean="0">
                <a:latin typeface="Calibri"/>
              </a:rPr>
              <a:t>salvo se destinada por lei a RGPS ou RPPS</a:t>
            </a:r>
            <a:r>
              <a:rPr lang="pt-BR" dirty="0" smtClean="0">
                <a:latin typeface="Calibri"/>
              </a:rPr>
              <a:t>, nos termos do art. 44 da LRF (em qualquer época)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endParaRPr lang="pt-BR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LRF – operações proibidas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785794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b="1" dirty="0" smtClean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b="1" dirty="0" smtClean="0">
                <a:latin typeface="Calibri"/>
              </a:rPr>
              <a:t> </a:t>
            </a:r>
            <a:r>
              <a:rPr lang="pt-BR" dirty="0">
                <a:latin typeface="Calibri"/>
              </a:rPr>
              <a:t>Contratação de </a:t>
            </a:r>
            <a:r>
              <a:rPr lang="pt-BR" dirty="0" smtClean="0">
                <a:latin typeface="Calibri"/>
              </a:rPr>
              <a:t>ARO (antecipação de receita orçamentária) </a:t>
            </a:r>
            <a:r>
              <a:rPr lang="pt-BR" dirty="0">
                <a:latin typeface="Calibri"/>
              </a:rPr>
              <a:t>no </a:t>
            </a:r>
            <a:r>
              <a:rPr lang="pt-BR" u="sng" dirty="0">
                <a:latin typeface="Calibri"/>
              </a:rPr>
              <a:t>último ano de mandato </a:t>
            </a:r>
            <a:r>
              <a:rPr lang="pt-BR" dirty="0">
                <a:latin typeface="Calibri"/>
              </a:rPr>
              <a:t>(art. 38, IV, b, da LRF) e (Art. 15, § 2º, da Resolução Senado Federal 43/2001);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>
                <a:latin typeface="Calibri"/>
              </a:rPr>
              <a:t> Contratação de operações de crédito nos </a:t>
            </a:r>
            <a:r>
              <a:rPr lang="pt-BR" u="sng" dirty="0">
                <a:latin typeface="Calibri"/>
              </a:rPr>
              <a:t>180 dias anteriores</a:t>
            </a:r>
            <a:r>
              <a:rPr lang="pt-BR" dirty="0">
                <a:latin typeface="Calibri"/>
              </a:rPr>
              <a:t> ao final do mandato do Chefe do Poder Executivo (art. 15, Resolução Senado Federal 43/2001)</a:t>
            </a:r>
          </a:p>
          <a:p>
            <a:pPr algn="just" eaLnBrk="1" hangingPunct="1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endParaRPr lang="pt-BR" b="1" dirty="0" smtClean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Art. 42 da LRF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1458" y="1157077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Art</a:t>
            </a:r>
            <a:r>
              <a:rPr lang="pt-BR" dirty="0">
                <a:latin typeface="Calibri"/>
              </a:rPr>
              <a:t>. 42. É vedado ao titular de Poder ou órgão referido no art. 20, </a:t>
            </a:r>
            <a:r>
              <a:rPr lang="pt-BR" u="sng" dirty="0">
                <a:latin typeface="Calibri"/>
              </a:rPr>
              <a:t>nos últimos dois quadrimestres do seu mandato, contrair obrigação de despesa que não possa ser cumprida integralmente dentro dele</a:t>
            </a:r>
            <a:r>
              <a:rPr lang="pt-BR" dirty="0">
                <a:latin typeface="Calibri"/>
              </a:rPr>
              <a:t>, ou que tenha parcelas a serem pagas no exercício seguinte sem que haja suficiente disponibilidade de caixa para este efeito.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>
                <a:latin typeface="Calibri"/>
              </a:rPr>
              <a:t>Parágrafo único. Na determinação da disponibilidade de caixa serão considerados os encargos e despesas compromissadas a pagar até o final do exercício.</a:t>
            </a:r>
          </a:p>
          <a:p>
            <a:pPr marL="109728" indent="0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endParaRPr lang="pt-BR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7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Observações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860" y="1135811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Por regra as despesas devem ser pagas em cada exercício. Mas a despesa pública obedece a uma sequência: empenho, liquidação e pagamento, cada uma com formalidades e limites.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Instruções na STN (www.tesouro.fazenda.gov.br), consultar o MDF (Manual de Demonstrativos Fiscais)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Verificar o Anexo </a:t>
            </a:r>
            <a:r>
              <a:rPr lang="pt-BR" dirty="0">
                <a:latin typeface="Calibri"/>
              </a:rPr>
              <a:t>5 do </a:t>
            </a:r>
            <a:r>
              <a:rPr lang="pt-BR" dirty="0" smtClean="0">
                <a:latin typeface="Calibri"/>
              </a:rPr>
              <a:t>RGF (Relatório de Gestão Fiscal) </a:t>
            </a:r>
            <a:r>
              <a:rPr lang="pt-BR" dirty="0">
                <a:latin typeface="Calibri"/>
              </a:rPr>
              <a:t>– Demonstrativo da Disponibilidade de Caixa e dos Restos a Pagar.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endParaRPr lang="pt-B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6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Observações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785794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lnSpcReduction="1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b="1" dirty="0" smtClean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u="sng" dirty="0" smtClean="0">
                <a:latin typeface="Calibri"/>
              </a:rPr>
              <a:t>Contrair despesa</a:t>
            </a:r>
            <a:r>
              <a:rPr lang="pt-BR" dirty="0" smtClean="0">
                <a:latin typeface="Calibri"/>
              </a:rPr>
              <a:t>: ocorre no momento em que o órgão público se compromete com determinada despesa. Por exemplo: quando assina um contrato (e a despesa deve ser logo empenhada)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u="sng" dirty="0" smtClean="0">
                <a:latin typeface="Calibri"/>
              </a:rPr>
              <a:t>Disponibilidade de caixa</a:t>
            </a:r>
            <a:r>
              <a:rPr lang="pt-BR" dirty="0" smtClean="0">
                <a:latin typeface="Calibri"/>
              </a:rPr>
              <a:t>: É o dinheiro que está em caixa (no caso do art. 42 é importante registrar o do último dia do mandato). Devem ser separados os recursos vinculados (só podem ser usados para pagar determinada despesa) dos não vinculados (podem ser usados para pagar, em regra, qualquer despesa)</a:t>
            </a:r>
            <a:endParaRPr lang="pt-BR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51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Observações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785794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b="1" dirty="0" smtClean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u="sng" dirty="0" smtClean="0">
                <a:latin typeface="Calibri"/>
              </a:rPr>
              <a:t>Restos </a:t>
            </a:r>
            <a:r>
              <a:rPr lang="pt-BR" u="sng" dirty="0" smtClean="0">
                <a:latin typeface="Calibri"/>
              </a:rPr>
              <a:t>a </a:t>
            </a:r>
            <a:r>
              <a:rPr lang="pt-BR" u="sng" dirty="0" smtClean="0">
                <a:latin typeface="Calibri"/>
              </a:rPr>
              <a:t>Pagar</a:t>
            </a:r>
            <a:r>
              <a:rPr lang="pt-BR" dirty="0" smtClean="0">
                <a:latin typeface="Calibri"/>
              </a:rPr>
              <a:t> (art. 36 – Lei 4.320/64): </a:t>
            </a:r>
            <a:r>
              <a:rPr lang="pt-BR" dirty="0">
                <a:latin typeface="Calibri"/>
              </a:rPr>
              <a:t>despesas empenhadas mas não pagas até o dia 31 de dezembro distinguindo-se as </a:t>
            </a:r>
            <a:r>
              <a:rPr lang="pt-BR" u="sng" dirty="0" smtClean="0">
                <a:latin typeface="Calibri"/>
              </a:rPr>
              <a:t>processadas</a:t>
            </a:r>
            <a:r>
              <a:rPr lang="pt-BR" dirty="0" smtClean="0">
                <a:latin typeface="Calibri"/>
              </a:rPr>
              <a:t> (prestador cumpriu sua obrigação e a despesa foi liquidada) </a:t>
            </a:r>
            <a:r>
              <a:rPr lang="pt-BR" dirty="0">
                <a:latin typeface="Calibri"/>
              </a:rPr>
              <a:t>das </a:t>
            </a:r>
            <a:r>
              <a:rPr lang="pt-BR" u="sng" dirty="0">
                <a:latin typeface="Calibri"/>
              </a:rPr>
              <a:t>não </a:t>
            </a:r>
            <a:r>
              <a:rPr lang="pt-BR" u="sng" dirty="0" smtClean="0">
                <a:latin typeface="Calibri"/>
              </a:rPr>
              <a:t>processadas</a:t>
            </a:r>
            <a:r>
              <a:rPr lang="pt-BR" dirty="0" smtClean="0">
                <a:latin typeface="Calibri"/>
              </a:rPr>
              <a:t> (despesa ainda não liquidada). 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As processadas não podem ser canceladas e as não processadas podem, mas isso deve ser feito com cautela, pois pode ser considerado uma “quebra de contrato” por parte da gestão pública.</a:t>
            </a:r>
            <a:endParaRPr lang="pt-BR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91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171" y="-24340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Observações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785794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No caso de </a:t>
            </a:r>
            <a:r>
              <a:rPr lang="pt-BR" u="sng" dirty="0" smtClean="0">
                <a:latin typeface="Calibri"/>
              </a:rPr>
              <a:t>serviços plurianuais </a:t>
            </a:r>
            <a:r>
              <a:rPr lang="pt-BR" dirty="0" smtClean="0">
                <a:latin typeface="Calibri"/>
              </a:rPr>
              <a:t>constantes do PPA</a:t>
            </a:r>
            <a:r>
              <a:rPr lang="pt-BR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pt-BR" dirty="0" smtClean="0">
                <a:latin typeface="Calibri"/>
              </a:rPr>
              <a:t> o gestor será responsável pelo pagamento das despesas referentes ao exercício específico, não precisando deixar disponibilidade de caixa para pagar o serviço todo, que continuará em outros exercícios.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O gestor não poderá priorizar o pagamento dos compromissos assumidos nos últimos oito meses de mandato em detrimento de compromissos anteriores. Ele </a:t>
            </a:r>
            <a:r>
              <a:rPr lang="pt-BR" u="sng" dirty="0" smtClean="0">
                <a:latin typeface="Calibri"/>
              </a:rPr>
              <a:t>deverá seguir a ordem cronológica de pagamento</a:t>
            </a:r>
            <a:r>
              <a:rPr lang="pt-BR" dirty="0" smtClean="0">
                <a:latin typeface="Calibri"/>
              </a:rPr>
              <a:t> nos termos do art. 5º da Lei 8.666/93.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046" y="404664"/>
            <a:ext cx="852682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Questões criminais</a:t>
            </a:r>
            <a:b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Código Penal com alterações da Lei 10.028/2000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endParaRPr lang="pt-BR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523" y="764704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92500" lnSpcReduction="1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b="1" dirty="0" smtClean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Art. 359- C – desrespeitar o art. 42 da LRF = 1 a 4 anos de reclusão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Art. 359- D – ordenar despesa não autorizada por lei = 1 a 4 anos de reclusão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Art. 359 – F  - não cancelamento de restos a pagar inscritos em valor superior ao limite legal = detenção de seis meses a dois anos.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Art. 359 </a:t>
            </a:r>
            <a:r>
              <a:rPr lang="pt-BR" dirty="0" smtClean="0">
                <a:solidFill>
                  <a:srgbClr val="FF0000"/>
                </a:solidFill>
                <a:latin typeface="Calibri"/>
              </a:rPr>
              <a:t>-  - </a:t>
            </a:r>
            <a:r>
              <a:rPr lang="pt-BR" dirty="0" smtClean="0">
                <a:latin typeface="Calibri"/>
              </a:rPr>
              <a:t>aumentar despesa de pessoal nos 180 dias antes do final do mandato = reclusão de 1 a 4 anos.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OBS: a lei prescreve outras condutas típicas</a:t>
            </a:r>
          </a:p>
        </p:txBody>
      </p:sp>
    </p:spTree>
    <p:extLst>
      <p:ext uri="{BB962C8B-B14F-4D97-AF65-F5344CB8AC3E}">
        <p14:creationId xmlns:p14="http://schemas.microsoft.com/office/powerpoint/2010/main" val="42521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046" y="548680"/>
            <a:ext cx="852682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CONDUTAS VEDADAS AOS AGENTES PÚBLICOS EM ANO ELEITORAL (</a:t>
            </a:r>
            <a:r>
              <a:rPr lang="pt-BR" sz="320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arts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. 73 a 78 a Lei 9.504/99)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endParaRPr lang="pt-BR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522" y="836712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endParaRPr lang="pt-BR" b="1" dirty="0" smtClean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u="sng" dirty="0" smtClean="0">
                <a:latin typeface="Calibri"/>
              </a:rPr>
              <a:t>Agente Público</a:t>
            </a:r>
            <a:r>
              <a:rPr lang="pt-BR" dirty="0" smtClean="0">
                <a:latin typeface="Calibri"/>
              </a:rPr>
              <a:t>: o conceito é amplo, não precisa ser servidor público. Pode ser alguém que exerça função temporária ou não remunerada. Conselheiro de RPPS também se enquadra neste conceito.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Em regra, são vedadas as condutas que afetam a igualdade de oportunidade entre candidatos em pleitos eleitorais.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Grande parte das condutas listadas também são proibidas em épocas não eleitorais.</a:t>
            </a:r>
          </a:p>
        </p:txBody>
      </p:sp>
    </p:spTree>
    <p:extLst>
      <p:ext uri="{BB962C8B-B14F-4D97-AF65-F5344CB8AC3E}">
        <p14:creationId xmlns:p14="http://schemas.microsoft.com/office/powerpoint/2010/main" val="3841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045" y="476672"/>
            <a:ext cx="852682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CONDUTAS VEDADAS AOS AGENTES PÚBLICOS EM ANO ELEITORAL (</a:t>
            </a:r>
            <a:r>
              <a:rPr lang="pt-BR" sz="320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arts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. 73 a 78 a Lei 9.504/99)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endParaRPr lang="pt-BR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521" y="1297757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92500" lnSpcReduction="2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Ceder ou emprestar bens públicos para fins eleitorais, salvo para convenções partidárias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Ceder ou usar serviço ou material para fins eleitorais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Distribuição gratuita de bens, salvo os programas sociais já em execução e casos de calamidade pública e de emergência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Fazer nomeações, demissões sem justa causa, remover, impedir funcionamento de setores, desde os três meses que antecedem as eleições até a posse dos eleitos, salvo algumas situações, dentre as quais cargos em comissão e concursados cujo concurso foi homologado até 3 meses antes das eleições.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endParaRPr lang="pt-BR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838200"/>
            <a:ext cx="7543800" cy="5562600"/>
          </a:xfrm>
          <a:extLst/>
        </p:spPr>
        <p:txBody>
          <a:bodyPr>
            <a:normAutofit lnSpcReduction="10000"/>
          </a:bodyPr>
          <a:lstStyle/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1988</a:t>
            </a:r>
            <a:r>
              <a:rPr lang="pt-BR" altLang="pt-BR" sz="28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 –&gt;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A </a:t>
            </a:r>
            <a:r>
              <a:rPr lang="pt-BR" altLang="pt-BR" sz="2800" dirty="0">
                <a:latin typeface="Calibri" panose="020F0502020204030204" pitchFamily="34" charset="0"/>
                <a:cs typeface="Arial" charset="0"/>
              </a:rPr>
              <a:t>CF traz o conceito de seguridade social e universaliza a saúde. 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1990 –&gt;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Criado </a:t>
            </a:r>
            <a:r>
              <a:rPr lang="pt-BR" altLang="pt-BR" sz="2800" dirty="0">
                <a:latin typeface="Calibri" panose="020F0502020204030204" pitchFamily="34" charset="0"/>
                <a:cs typeface="Arial" charset="0"/>
              </a:rPr>
              <a:t>o INSS com a fusão do IAPAS e do INPS 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2004 </a:t>
            </a:r>
            <a:r>
              <a:rPr lang="pt-BR" altLang="pt-BR" sz="28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–&gt;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Criada a Secretaria da Receita Previdenciária (SRP) </a:t>
            </a:r>
            <a:r>
              <a:rPr lang="pt-BR" altLang="pt-BR" sz="2800" dirty="0">
                <a:latin typeface="Calibri" panose="020F0502020204030204" pitchFamily="34" charset="0"/>
                <a:cs typeface="Arial" charset="0"/>
              </a:rPr>
              <a:t>vinculada ao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Ministério da Previdência Social (MPS)</a:t>
            </a:r>
            <a:endParaRPr lang="pt-BR" altLang="pt-BR" sz="2800" dirty="0">
              <a:latin typeface="Calibri" panose="020F0502020204030204" pitchFamily="34" charset="0"/>
              <a:cs typeface="Arial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2007 </a:t>
            </a:r>
            <a:r>
              <a:rPr lang="pt-BR" altLang="pt-BR" sz="28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–&gt;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Criada a Secretaria da Receita Federal do Brasil (SRFB), </a:t>
            </a:r>
            <a:r>
              <a:rPr lang="pt-BR" altLang="pt-BR" sz="2800" dirty="0">
                <a:latin typeface="Calibri" panose="020F0502020204030204" pitchFamily="34" charset="0"/>
                <a:cs typeface="Arial" charset="0"/>
              </a:rPr>
              <a:t>vinculada ao 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Ministério da Fazenda (MF)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Emendas 20/98, 41/2003 –&gt;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 mudanças significativas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pt-BR" altLang="pt-BR" sz="28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Emendas 47/2005 e 70/2012 –&gt;</a:t>
            </a:r>
            <a:r>
              <a:rPr lang="pt-BR" altLang="pt-BR" sz="2800" dirty="0" smtClean="0">
                <a:latin typeface="Calibri" panose="020F0502020204030204" pitchFamily="34" charset="0"/>
                <a:cs typeface="Arial" charset="0"/>
              </a:rPr>
              <a:t> adequam regras de transição</a:t>
            </a:r>
            <a:endParaRPr lang="pt-BR" altLang="pt-BR" sz="2800" dirty="0">
              <a:latin typeface="Calibri" panose="020F0502020204030204" pitchFamily="34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endParaRPr lang="pt-BR" altLang="pt-BR" dirty="0" smtClean="0">
              <a:cs typeface="Times New Roman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30831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045" y="476672"/>
            <a:ext cx="852682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CONDUTAS VEDADAS AOS AGENTES PÚBLICOS EM ANO ELEITORAL (</a:t>
            </a:r>
            <a:r>
              <a:rPr lang="pt-BR" sz="320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arts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. 73 a 78 a Lei 9.504/99)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endParaRPr lang="pt-BR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521" y="1412776"/>
            <a:ext cx="81438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92500" lnSpcReduction="1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Autorizar publicidade institucional nos três meses antes das eleições. Já no período anterior (desde o início do ano) é possível a publicidade institucional, mas não pode exceder a média dos três anos anteriores e nem a do ano anterior ao da eleição.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Nos 180 dias antes do pleito fazer revisão geral da remuneração dos servidores acima da inflação.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/>
              </a:rPr>
              <a:t>Nos três meses anteriores a eleição não se pode contratar shows artísticos para animar as inaugurações e nem candidatos podem participar delas.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pt-BR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045" y="476672"/>
            <a:ext cx="852682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TRANSIÇÃO</a:t>
            </a:r>
            <a:endParaRPr lang="pt-BR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521" y="1412776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>
                <a:latin typeface="Calibri"/>
              </a:rPr>
              <a:t>É obrigação do gestor que encerra o mandato repassar as informações solicitadas pelo futuro gestor ou pela comissão de transição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>
                <a:latin typeface="Calibri"/>
              </a:rPr>
              <a:t>Isso decorre da Lei de Acesso a Informação (LAI) e também já há leis locais obrigando que o gestor em final de mandato nomeie uma equipe de transição para dialogar com a equipe de transição do candidato eleito.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t-BR" dirty="0">
                <a:latin typeface="Calibri"/>
              </a:rPr>
              <a:t> Reflete amadurecimento político e alto grau de comprometimento do gestor com a coisa pública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endParaRPr lang="pt-B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3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9086" y="764704"/>
            <a:ext cx="852682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OBSERVAÇÃO FINAL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pt-BR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endParaRPr lang="pt-BR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521" y="1772816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109728" indent="0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pt-BR" dirty="0" smtClean="0">
                <a:latin typeface="Calibri"/>
              </a:rPr>
              <a:t>As orientações aqui expostas não substituem (apenas incentivam) a consulta completa a legislação, doutrina e jurisprudência quando da análise de casos concretos que podem trazer particularidades não abordadas. Além disso, a legislação estadual e municipal, bem como a interpretação dos órgãos de controle locais, podem ter parâmetros um pouco diferentes dos daqui expostos.</a:t>
            </a:r>
          </a:p>
          <a:p>
            <a:pPr marL="109728" indent="0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endParaRPr lang="pt-BR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07646" y="2204864"/>
            <a:ext cx="8229600" cy="867551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endParaRPr lang="pt-BR" sz="4500" dirty="0" smtClean="0"/>
          </a:p>
          <a:p>
            <a:pPr marL="109728" indent="0" algn="ctr">
              <a:buNone/>
            </a:pPr>
            <a:r>
              <a:rPr lang="pt-BR" sz="17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Muito Obrigado!</a:t>
            </a:r>
          </a:p>
          <a:p>
            <a:pPr marL="109728" indent="0" algn="ctr">
              <a:buNone/>
            </a:pPr>
            <a:endParaRPr lang="pt-BR" sz="4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9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r>
              <a:rPr lang="pt-BR" sz="9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Domingos </a:t>
            </a: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Augusto </a:t>
            </a:r>
            <a:r>
              <a:rPr lang="pt-BR" sz="9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Taufner</a:t>
            </a:r>
            <a:endParaRPr lang="pt-BR" sz="9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Conselheiro Presidente TCE-ES</a:t>
            </a:r>
            <a:endParaRPr lang="pt-BR" sz="9600" b="1" u="sng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t-BR" sz="12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109728" indent="0" algn="ctr">
              <a:buNone/>
            </a:pPr>
            <a:endParaRPr lang="pt-BR" sz="12600" b="1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Espaço Reservado para Conteúdo 4"/>
          <p:cNvSpPr txBox="1">
            <a:spLocks/>
          </p:cNvSpPr>
          <p:nvPr/>
        </p:nvSpPr>
        <p:spPr>
          <a:xfrm>
            <a:off x="457200" y="4293096"/>
            <a:ext cx="8229600" cy="11521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Font typeface="Wingdings 3"/>
              <a:buNone/>
            </a:pP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Tel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: (27) 3334-7701</a:t>
            </a:r>
          </a:p>
          <a:p>
            <a:pPr marL="109728" indent="0" algn="ctr">
              <a:buFont typeface="Wingdings 3"/>
              <a:buNone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E-mail: domingos.taufner@tce.es.gov.br</a:t>
            </a:r>
            <a:endParaRPr lang="pt-BR" sz="2400" dirty="0"/>
          </a:p>
        </p:txBody>
      </p:sp>
      <p:sp>
        <p:nvSpPr>
          <p:cNvPr id="8" name="Retângulo 7"/>
          <p:cNvSpPr/>
          <p:nvPr/>
        </p:nvSpPr>
        <p:spPr>
          <a:xfrm>
            <a:off x="3752814" y="0"/>
            <a:ext cx="1539265" cy="1509457"/>
          </a:xfrm>
          <a:prstGeom prst="rect">
            <a:avLst/>
          </a:prstGeom>
          <a:solidFill>
            <a:srgbClr val="3D4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Picture 3" descr="D:\2014_Comunicacao_TCE\Comunicacao_Visual\Logotipo TCEES\jpg\primaria negativo rgb cor 300dp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14" y="465164"/>
            <a:ext cx="1539266" cy="112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05006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Situando a Previdência</a:t>
            </a:r>
            <a:endParaRPr lang="pt-BR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76819"/>
              </p:ext>
            </p:extLst>
          </p:nvPr>
        </p:nvGraphicFramePr>
        <p:xfrm>
          <a:off x="467544" y="1052736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Regimes de Previdência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75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altLang="pt-BR" sz="2400" dirty="0" smtClean="0">
              <a:latin typeface="Arial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800" dirty="0" smtClean="0">
                <a:latin typeface="Calibri" pitchFamily="34" charset="0"/>
                <a:cs typeface="Arial" pitchFamily="34" charset="0"/>
              </a:rPr>
              <a:t>Antes da CF-88;</a:t>
            </a:r>
            <a:endParaRPr lang="pt-BR" altLang="pt-BR" sz="2800" dirty="0">
              <a:latin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altLang="pt-BR" sz="2800" dirty="0">
              <a:latin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800" dirty="0" smtClean="0">
                <a:latin typeface="Calibri" pitchFamily="34" charset="0"/>
                <a:cs typeface="Arial" pitchFamily="34" charset="0"/>
              </a:rPr>
              <a:t>A redação originária da CF-88</a:t>
            </a:r>
            <a:endParaRPr lang="pt-BR" altLang="pt-BR" sz="2800" dirty="0">
              <a:latin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altLang="pt-BR" sz="2800" dirty="0">
              <a:latin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800" dirty="0" smtClean="0">
                <a:latin typeface="Calibri" pitchFamily="34" charset="0"/>
                <a:cs typeface="Arial" pitchFamily="34" charset="0"/>
              </a:rPr>
              <a:t>Redação pós-reforma(EC 20/1998 e EC 41/2003)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altLang="pt-BR" sz="2800" dirty="0">
              <a:latin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800" dirty="0" smtClean="0">
                <a:latin typeface="Calibri" pitchFamily="34" charset="0"/>
                <a:cs typeface="Arial" pitchFamily="34" charset="0"/>
              </a:rPr>
              <a:t>A regulamentação infraconstitucional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altLang="pt-BR" sz="2800" dirty="0">
              <a:latin typeface="Calibri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pt-BR" altLang="pt-BR" sz="2800" dirty="0">
                <a:latin typeface="Calibri" pitchFamily="34" charset="0"/>
                <a:cs typeface="Arial" pitchFamily="34" charset="0"/>
              </a:rPr>
              <a:t>OBS: a Jurisprudência causa alterações </a:t>
            </a:r>
            <a:r>
              <a:rPr lang="pt-BR" altLang="pt-BR" sz="2800" dirty="0" smtClean="0">
                <a:latin typeface="Calibri" pitchFamily="34" charset="0"/>
                <a:cs typeface="Arial" pitchFamily="34" charset="0"/>
              </a:rPr>
              <a:t>no </a:t>
            </a:r>
            <a:r>
              <a:rPr lang="pt-BR" altLang="pt-BR" sz="2800" dirty="0">
                <a:latin typeface="Calibri" pitchFamily="34" charset="0"/>
                <a:cs typeface="Arial" pitchFamily="34" charset="0"/>
              </a:rPr>
              <a:t>RPPS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altLang="pt-BR" sz="2800" dirty="0">
              <a:latin typeface="Calibri" pitchFamily="34" charset="0"/>
              <a:cs typeface="Arial" pitchFamily="34" charset="0"/>
            </a:endParaRPr>
          </a:p>
          <a:p>
            <a:endParaRPr lang="pt-BR" sz="25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dirty="0" smtClean="0">
                <a:effectLst/>
                <a:latin typeface="Arial" charset="0"/>
                <a:cs typeface="Arial" charset="0"/>
              </a:rPr>
              <a:t/>
            </a:r>
            <a:br>
              <a:rPr lang="pt-BR" altLang="pt-BR" dirty="0" smtClean="0">
                <a:effectLst/>
                <a:latin typeface="Arial" charset="0"/>
                <a:cs typeface="Arial" charset="0"/>
              </a:rPr>
            </a:br>
            <a:r>
              <a:rPr lang="pt-BR" altLang="pt-BR" dirty="0" smtClean="0">
                <a:effectLst/>
                <a:latin typeface="Arial" charset="0"/>
                <a:cs typeface="Arial" charset="0"/>
              </a:rPr>
              <a:t>Histórico legislativo dos RPPS</a:t>
            </a:r>
            <a: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pt-BR" altLang="pt-BR" sz="1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altLang="pt-BR" sz="1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altLang="pt-BR" sz="1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7882</TotalTime>
  <Words>4019</Words>
  <Application>Microsoft Office PowerPoint</Application>
  <PresentationFormat>Apresentação na tela (4:3)</PresentationFormat>
  <Paragraphs>439</Paragraphs>
  <Slides>63</Slides>
  <Notes>63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63</vt:i4>
      </vt:variant>
    </vt:vector>
  </HeadingPairs>
  <TitlesOfParts>
    <vt:vector size="64" baseType="lpstr">
      <vt:lpstr>Concurso</vt:lpstr>
      <vt:lpstr>Apresentação do PowerPoint</vt:lpstr>
      <vt:lpstr>Sumário</vt:lpstr>
      <vt:lpstr>Apresentação do PowerPoint</vt:lpstr>
      <vt:lpstr>Breve Histórico </vt:lpstr>
      <vt:lpstr>Apresentação do PowerPoint</vt:lpstr>
      <vt:lpstr>Apresentação do PowerPoint</vt:lpstr>
      <vt:lpstr>Situando a Previdência</vt:lpstr>
      <vt:lpstr>Regimes de Previdência</vt:lpstr>
      <vt:lpstr> Histórico legislativo dos RPPS    </vt:lpstr>
      <vt:lpstr> Antes da CF-88 </vt:lpstr>
      <vt:lpstr>CF-88 - originária</vt:lpstr>
      <vt:lpstr>Após 1998</vt:lpstr>
      <vt:lpstr>Lei 9.717/1998</vt:lpstr>
      <vt:lpstr>Lei 9.717/1998</vt:lpstr>
      <vt:lpstr>Leis do RPPS</vt:lpstr>
      <vt:lpstr>Regulamentos do RPPS</vt:lpstr>
      <vt:lpstr>Regulamentos do RPPS</vt:lpstr>
      <vt:lpstr>Normativos da SPS/MPS (Secretaria de Políticas de Previdência Social)</vt:lpstr>
      <vt:lpstr>Principais Normas de Regência do RPPS</vt:lpstr>
      <vt:lpstr>Apresentação do PowerPoint</vt:lpstr>
      <vt:lpstr>Aposentadoria por Tempo de Contribuição (regra permanente – art. 40)</vt:lpstr>
      <vt:lpstr>Proventos</vt:lpstr>
      <vt:lpstr>Outras Aposentadorias</vt:lpstr>
      <vt:lpstr>Outros benefícios</vt:lpstr>
      <vt:lpstr>Apresentação do PowerPoint</vt:lpstr>
      <vt:lpstr>Estrutura orgânica do RPPS</vt:lpstr>
      <vt:lpstr>O que é uma AUTARQUIA?</vt:lpstr>
      <vt:lpstr>Conselhos</vt:lpstr>
      <vt:lpstr>Papel dos conselheiros</vt:lpstr>
      <vt:lpstr>Obrigações do RPPS</vt:lpstr>
      <vt:lpstr>Apresentação do PowerPoint</vt:lpstr>
      <vt:lpstr>Tribunal de Contas</vt:lpstr>
      <vt:lpstr>Tribunal de Contas Atual</vt:lpstr>
      <vt:lpstr>Composição do TCE</vt:lpstr>
      <vt:lpstr>Ministério Público de Contas</vt:lpstr>
      <vt:lpstr>Competência do TC  (art. 71 da CF)</vt:lpstr>
      <vt:lpstr>Competência do TC  (art. 71 da CF)</vt:lpstr>
      <vt:lpstr>Competência do TC  (art. 71 da CF)</vt:lpstr>
      <vt:lpstr>Competência do TC  (art. 71 da CF)</vt:lpstr>
      <vt:lpstr>Efeitos das decisões do TC</vt:lpstr>
      <vt:lpstr>TC e os Municípios  (art. 31 da CF)</vt:lpstr>
      <vt:lpstr>Controle dos RPPS pelos Tribunais de Contas</vt:lpstr>
      <vt:lpstr>Atos a serem fiscalizados no RPPS (Rol exemplificativo)</vt:lpstr>
      <vt:lpstr>Apresentação do PowerPoint</vt:lpstr>
      <vt:lpstr>Encerramento de Mandato</vt:lpstr>
      <vt:lpstr>LRF – despesas obrigatórias de caráter continuado</vt:lpstr>
      <vt:lpstr>LRF – despesas com a seguridade social</vt:lpstr>
      <vt:lpstr>LRF – limite de gasto com pessoal</vt:lpstr>
      <vt:lpstr>LRF – limite de gasto com pessoal</vt:lpstr>
      <vt:lpstr>LRF – limite de gasto com pessoal</vt:lpstr>
      <vt:lpstr>LRF – operações proibidas</vt:lpstr>
      <vt:lpstr>Art. 42 da LRF</vt:lpstr>
      <vt:lpstr>Observações</vt:lpstr>
      <vt:lpstr>Observações</vt:lpstr>
      <vt:lpstr>Observações</vt:lpstr>
      <vt:lpstr>Observações</vt:lpstr>
      <vt:lpstr>Questões criminais Código Penal com alterações da Lei 10.028/2000 </vt:lpstr>
      <vt:lpstr>CONDUTAS VEDADAS AOS AGENTES PÚBLICOS EM ANO ELEITORAL (arts. 73 a 78 a Lei 9.504/99) </vt:lpstr>
      <vt:lpstr>CONDUTAS VEDADAS AOS AGENTES PÚBLICOS EM ANO ELEITORAL (arts. 73 a 78 a Lei 9.504/99) </vt:lpstr>
      <vt:lpstr>CONDUTAS VEDADAS AOS AGENTES PÚBLICOS EM ANO ELEITORAL (arts. 73 a 78 a Lei 9.504/99) </vt:lpstr>
      <vt:lpstr>TRANSIÇÃO</vt:lpstr>
      <vt:lpstr>OBSERVAÇÃO FINAL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Priscila R de Souza</dc:creator>
  <cp:lastModifiedBy>TCE-ES</cp:lastModifiedBy>
  <cp:revision>427</cp:revision>
  <cp:lastPrinted>2015-11-03T12:12:48Z</cp:lastPrinted>
  <dcterms:created xsi:type="dcterms:W3CDTF">2013-02-20T19:47:06Z</dcterms:created>
  <dcterms:modified xsi:type="dcterms:W3CDTF">2015-11-03T21:55:29Z</dcterms:modified>
</cp:coreProperties>
</file>